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38"/>
  </p:notesMasterIdLst>
  <p:sldIdLst>
    <p:sldId id="264" r:id="rId6"/>
    <p:sldId id="259" r:id="rId7"/>
    <p:sldId id="260" r:id="rId8"/>
    <p:sldId id="263" r:id="rId9"/>
    <p:sldId id="373" r:id="rId10"/>
    <p:sldId id="442" r:id="rId11"/>
    <p:sldId id="412" r:id="rId12"/>
    <p:sldId id="396" r:id="rId13"/>
    <p:sldId id="411" r:id="rId14"/>
    <p:sldId id="443" r:id="rId15"/>
    <p:sldId id="438" r:id="rId16"/>
    <p:sldId id="439" r:id="rId17"/>
    <p:sldId id="382" r:id="rId18"/>
    <p:sldId id="440" r:id="rId19"/>
    <p:sldId id="410" r:id="rId20"/>
    <p:sldId id="441" r:id="rId21"/>
    <p:sldId id="435" r:id="rId22"/>
    <p:sldId id="402" r:id="rId23"/>
    <p:sldId id="420" r:id="rId24"/>
    <p:sldId id="421" r:id="rId25"/>
    <p:sldId id="418" r:id="rId26"/>
    <p:sldId id="425" r:id="rId27"/>
    <p:sldId id="426" r:id="rId28"/>
    <p:sldId id="427" r:id="rId29"/>
    <p:sldId id="430" r:id="rId30"/>
    <p:sldId id="371" r:id="rId31"/>
    <p:sldId id="407" r:id="rId32"/>
    <p:sldId id="431" r:id="rId33"/>
    <p:sldId id="391" r:id="rId34"/>
    <p:sldId id="261" r:id="rId35"/>
    <p:sldId id="262" r:id="rId36"/>
    <p:sldId id="25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59083-69DC-6E41-BE9B-CA8273741994}" v="179" dt="2023-03-03T08:13:38.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4"/>
    <p:restoredTop sz="94655"/>
  </p:normalViewPr>
  <p:slideViewPr>
    <p:cSldViewPr snapToGrid="0" snapToObjects="1">
      <p:cViewPr varScale="1">
        <p:scale>
          <a:sx n="94" d="100"/>
          <a:sy n="94" d="100"/>
        </p:scale>
        <p:origin x="9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0A15FF-1937-4842-B19D-F4CC4A0B5CB5}"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34B6453E-6A55-4B53-8646-A4AA189588BC}">
      <dgm:prSet phldrT="[Text]"/>
      <dgm:spPr/>
      <dgm:t>
        <a:bodyPr/>
        <a:lstStyle/>
        <a:p>
          <a:r>
            <a:rPr lang="en-GB" dirty="0">
              <a:solidFill>
                <a:schemeClr val="bg1"/>
              </a:solidFill>
              <a:effectLst/>
              <a:latin typeface="Calibri" panose="020F0502020204030204" pitchFamily="34" charset="0"/>
              <a:ea typeface="Calibri" panose="020F0502020204030204" pitchFamily="34" charset="0"/>
            </a:rPr>
            <a:t>Set global priorities that guide national prioritisation of SDG action</a:t>
          </a:r>
          <a:endParaRPr lang="en-US" dirty="0">
            <a:solidFill>
              <a:schemeClr val="bg1"/>
            </a:solidFill>
          </a:endParaRPr>
        </a:p>
      </dgm:t>
    </dgm:pt>
    <dgm:pt modelId="{597E5A92-C76B-4F26-B957-59C2D281AF4C}" type="parTrans" cxnId="{8594D980-B1AB-4B58-95EC-44073B340A64}">
      <dgm:prSet/>
      <dgm:spPr/>
      <dgm:t>
        <a:bodyPr/>
        <a:lstStyle/>
        <a:p>
          <a:endParaRPr lang="en-US"/>
        </a:p>
      </dgm:t>
    </dgm:pt>
    <dgm:pt modelId="{F8BB9859-5B87-4268-9675-155CBD900D4D}" type="sibTrans" cxnId="{8594D980-B1AB-4B58-95EC-44073B340A64}">
      <dgm:prSet/>
      <dgm:spPr/>
      <dgm:t>
        <a:bodyPr/>
        <a:lstStyle/>
        <a:p>
          <a:endParaRPr lang="en-US"/>
        </a:p>
      </dgm:t>
    </dgm:pt>
    <dgm:pt modelId="{D80D4598-B72A-4DD8-AA0E-BD52A9D7DECD}">
      <dgm:prSet phldrT="[Text]"/>
      <dgm:spPr/>
      <dgm:t>
        <a:bodyPr/>
        <a:lstStyle/>
        <a:p>
          <a:r>
            <a:rPr lang="en-GB" dirty="0">
              <a:solidFill>
                <a:srgbClr val="000000"/>
              </a:solidFill>
              <a:effectLst/>
              <a:latin typeface="Calibri" panose="020F0502020204030204" pitchFamily="34" charset="0"/>
              <a:ea typeface="Calibri" panose="020F0502020204030204" pitchFamily="34" charset="0"/>
            </a:rPr>
            <a:t>Analysis of SDG interlinkages </a:t>
          </a:r>
          <a:endParaRPr lang="en-US" dirty="0"/>
        </a:p>
      </dgm:t>
    </dgm:pt>
    <dgm:pt modelId="{230B6068-F1C6-47AC-93CB-3C946AE11FB0}" type="parTrans" cxnId="{4F56EF9A-5569-49E8-A619-9877104D4B13}">
      <dgm:prSet/>
      <dgm:spPr/>
      <dgm:t>
        <a:bodyPr/>
        <a:lstStyle/>
        <a:p>
          <a:endParaRPr lang="en-US"/>
        </a:p>
      </dgm:t>
    </dgm:pt>
    <dgm:pt modelId="{FB6FAD79-3CCB-4CD5-8B4C-AC0F41DC761A}" type="sibTrans" cxnId="{4F56EF9A-5569-49E8-A619-9877104D4B13}">
      <dgm:prSet/>
      <dgm:spPr/>
      <dgm:t>
        <a:bodyPr/>
        <a:lstStyle/>
        <a:p>
          <a:endParaRPr lang="en-US"/>
        </a:p>
      </dgm:t>
    </dgm:pt>
    <dgm:pt modelId="{E6C76833-B4F7-4536-B30A-BB2C56A83B77}">
      <dgm:prSet phldrT="[Text]"/>
      <dgm:spPr/>
      <dgm:t>
        <a:bodyPr/>
        <a:lstStyle/>
        <a:p>
          <a:r>
            <a:rPr lang="en-GB" dirty="0">
              <a:solidFill>
                <a:srgbClr val="000000"/>
              </a:solidFill>
              <a:effectLst/>
              <a:latin typeface="Calibri" panose="020F0502020204030204" pitchFamily="34" charset="0"/>
              <a:ea typeface="Calibri" panose="020F0502020204030204" pitchFamily="34" charset="0"/>
            </a:rPr>
            <a:t>ID Synergies, Bottlenecks and Multilateral commitments:</a:t>
          </a:r>
        </a:p>
        <a:p>
          <a:r>
            <a:rPr lang="en-GB" dirty="0">
              <a:solidFill>
                <a:srgbClr val="000000"/>
              </a:solidFill>
              <a:effectLst/>
              <a:latin typeface="Calibri" panose="020F0502020204030204" pitchFamily="34" charset="0"/>
              <a:ea typeface="Calibri" panose="020F0502020204030204" pitchFamily="34" charset="0"/>
            </a:rPr>
            <a:t>Minimize Environmental </a:t>
          </a:r>
          <a:r>
            <a:rPr lang="en-GB" dirty="0" err="1">
              <a:solidFill>
                <a:srgbClr val="000000"/>
              </a:solidFill>
              <a:effectLst/>
              <a:latin typeface="Calibri" panose="020F0502020204030204" pitchFamily="34" charset="0"/>
              <a:ea typeface="Calibri" panose="020F0502020204030204" pitchFamily="34" charset="0"/>
            </a:rPr>
            <a:t>tradeoffs</a:t>
          </a:r>
          <a:r>
            <a:rPr lang="en-GB" dirty="0">
              <a:solidFill>
                <a:srgbClr val="000000"/>
              </a:solidFill>
              <a:effectLst/>
              <a:latin typeface="Calibri" panose="020F0502020204030204" pitchFamily="34" charset="0"/>
              <a:ea typeface="Calibri" panose="020F0502020204030204" pitchFamily="34" charset="0"/>
            </a:rPr>
            <a:t>, transboundary </a:t>
          </a:r>
          <a:r>
            <a:rPr lang="en-GB" dirty="0" err="1">
              <a:solidFill>
                <a:srgbClr val="000000"/>
              </a:solidFill>
              <a:effectLst/>
              <a:latin typeface="Calibri" panose="020F0502020204030204" pitchFamily="34" charset="0"/>
              <a:ea typeface="Calibri" panose="020F0502020204030204" pitchFamily="34" charset="0"/>
            </a:rPr>
            <a:t>spillovers</a:t>
          </a:r>
          <a:endParaRPr lang="en-US" dirty="0"/>
        </a:p>
      </dgm:t>
    </dgm:pt>
    <dgm:pt modelId="{12D97B97-54A1-459F-83BC-8F4E9609880E}" type="parTrans" cxnId="{05036B13-B51F-40A0-8810-604B8B4DD3BE}">
      <dgm:prSet/>
      <dgm:spPr/>
      <dgm:t>
        <a:bodyPr/>
        <a:lstStyle/>
        <a:p>
          <a:endParaRPr lang="en-US"/>
        </a:p>
      </dgm:t>
    </dgm:pt>
    <dgm:pt modelId="{254DE7C9-B80F-494E-A896-903203BA6081}" type="sibTrans" cxnId="{05036B13-B51F-40A0-8810-604B8B4DD3BE}">
      <dgm:prSet/>
      <dgm:spPr/>
      <dgm:t>
        <a:bodyPr/>
        <a:lstStyle/>
        <a:p>
          <a:endParaRPr lang="en-US"/>
        </a:p>
      </dgm:t>
    </dgm:pt>
    <dgm:pt modelId="{58B294FE-EC7D-4F11-BDED-24E561833C77}">
      <dgm:prSet phldrT="[Text]"/>
      <dgm:spPr/>
      <dgm:t>
        <a:bodyPr/>
        <a:lstStyle/>
        <a:p>
          <a:r>
            <a:rPr lang="en-GB" dirty="0">
              <a:solidFill>
                <a:srgbClr val="000000"/>
              </a:solidFill>
              <a:effectLst/>
              <a:latin typeface="Calibri" panose="020F0502020204030204" pitchFamily="34" charset="0"/>
              <a:ea typeface="Calibri" panose="020F0502020204030204" pitchFamily="34" charset="0"/>
            </a:rPr>
            <a:t>Identification of key interventions to achieve Multiple Goals</a:t>
          </a:r>
          <a:endParaRPr lang="en-US" dirty="0"/>
        </a:p>
      </dgm:t>
    </dgm:pt>
    <dgm:pt modelId="{89119BFE-1DF4-4BD4-BE2B-8E5B9CB7EA10}" type="parTrans" cxnId="{0CDA7D54-B0C4-4AC5-B567-C1158DFDE684}">
      <dgm:prSet/>
      <dgm:spPr/>
      <dgm:t>
        <a:bodyPr/>
        <a:lstStyle/>
        <a:p>
          <a:endParaRPr lang="en-US"/>
        </a:p>
      </dgm:t>
    </dgm:pt>
    <dgm:pt modelId="{7D2CCBE3-1F61-42EE-87B6-D9130D8E5E3B}" type="sibTrans" cxnId="{0CDA7D54-B0C4-4AC5-B567-C1158DFDE684}">
      <dgm:prSet/>
      <dgm:spPr/>
      <dgm:t>
        <a:bodyPr/>
        <a:lstStyle/>
        <a:p>
          <a:endParaRPr lang="en-US"/>
        </a:p>
      </dgm:t>
    </dgm:pt>
    <dgm:pt modelId="{B829AA89-AEDA-4F11-981D-4F67BD28A763}" type="pres">
      <dgm:prSet presAssocID="{900A15FF-1937-4842-B19D-F4CC4A0B5CB5}" presName="compositeShape" presStyleCnt="0">
        <dgm:presLayoutVars>
          <dgm:dir/>
          <dgm:resizeHandles/>
        </dgm:presLayoutVars>
      </dgm:prSet>
      <dgm:spPr/>
    </dgm:pt>
    <dgm:pt modelId="{D20EEDDF-99B3-48B9-B1EA-494F125BDB71}" type="pres">
      <dgm:prSet presAssocID="{900A15FF-1937-4842-B19D-F4CC4A0B5CB5}" presName="pyramid" presStyleLbl="node1" presStyleIdx="0" presStyleCnt="1" custLinFactNeighborX="-731" custLinFactNeighborY="-1823"/>
      <dgm:spPr/>
    </dgm:pt>
    <dgm:pt modelId="{B967A2A9-874C-4012-A8EF-9B7FD2C59AB3}" type="pres">
      <dgm:prSet presAssocID="{900A15FF-1937-4842-B19D-F4CC4A0B5CB5}" presName="theList" presStyleCnt="0"/>
      <dgm:spPr/>
    </dgm:pt>
    <dgm:pt modelId="{81F9E09D-0A7A-493A-A942-9136C680D47F}" type="pres">
      <dgm:prSet presAssocID="{34B6453E-6A55-4B53-8646-A4AA189588BC}" presName="aNode" presStyleLbl="fgAcc1" presStyleIdx="0" presStyleCnt="4" custScaleX="123948" custLinFactNeighborY="-15959">
        <dgm:presLayoutVars>
          <dgm:bulletEnabled val="1"/>
        </dgm:presLayoutVars>
      </dgm:prSet>
      <dgm:spPr/>
    </dgm:pt>
    <dgm:pt modelId="{C6E41E8A-D0CF-472C-9C97-201FF1EB98DE}" type="pres">
      <dgm:prSet presAssocID="{34B6453E-6A55-4B53-8646-A4AA189588BC}" presName="aSpace" presStyleCnt="0"/>
      <dgm:spPr/>
    </dgm:pt>
    <dgm:pt modelId="{471CF5FC-F85F-412E-ABCF-23F279185348}" type="pres">
      <dgm:prSet presAssocID="{D80D4598-B72A-4DD8-AA0E-BD52A9D7DECD}" presName="aNode" presStyleLbl="fgAcc1" presStyleIdx="1" presStyleCnt="4" custScaleX="126112">
        <dgm:presLayoutVars>
          <dgm:bulletEnabled val="1"/>
        </dgm:presLayoutVars>
      </dgm:prSet>
      <dgm:spPr/>
    </dgm:pt>
    <dgm:pt modelId="{3F4956AB-C647-4531-A71A-20529DC1E09B}" type="pres">
      <dgm:prSet presAssocID="{D80D4598-B72A-4DD8-AA0E-BD52A9D7DECD}" presName="aSpace" presStyleCnt="0"/>
      <dgm:spPr/>
    </dgm:pt>
    <dgm:pt modelId="{894B980B-6038-4AF1-9F82-2E66929BB312}" type="pres">
      <dgm:prSet presAssocID="{E6C76833-B4F7-4536-B30A-BB2C56A83B77}" presName="aNode" presStyleLbl="fgAcc1" presStyleIdx="2" presStyleCnt="4" custScaleX="127704">
        <dgm:presLayoutVars>
          <dgm:bulletEnabled val="1"/>
        </dgm:presLayoutVars>
      </dgm:prSet>
      <dgm:spPr/>
    </dgm:pt>
    <dgm:pt modelId="{9DB2159F-E773-43BB-A3A2-976CBE350C9D}" type="pres">
      <dgm:prSet presAssocID="{E6C76833-B4F7-4536-B30A-BB2C56A83B77}" presName="aSpace" presStyleCnt="0"/>
      <dgm:spPr/>
    </dgm:pt>
    <dgm:pt modelId="{C25AD7A3-8321-4509-B393-E8F279036748}" type="pres">
      <dgm:prSet presAssocID="{58B294FE-EC7D-4F11-BDED-24E561833C77}" presName="aNode" presStyleLbl="fgAcc1" presStyleIdx="3" presStyleCnt="4" custScaleX="122506">
        <dgm:presLayoutVars>
          <dgm:bulletEnabled val="1"/>
        </dgm:presLayoutVars>
      </dgm:prSet>
      <dgm:spPr/>
    </dgm:pt>
    <dgm:pt modelId="{3B17D095-EC3A-422B-B4C3-89A2915533E6}" type="pres">
      <dgm:prSet presAssocID="{58B294FE-EC7D-4F11-BDED-24E561833C77}" presName="aSpace" presStyleCnt="0"/>
      <dgm:spPr/>
    </dgm:pt>
  </dgm:ptLst>
  <dgm:cxnLst>
    <dgm:cxn modelId="{05036B13-B51F-40A0-8810-604B8B4DD3BE}" srcId="{900A15FF-1937-4842-B19D-F4CC4A0B5CB5}" destId="{E6C76833-B4F7-4536-B30A-BB2C56A83B77}" srcOrd="2" destOrd="0" parTransId="{12D97B97-54A1-459F-83BC-8F4E9609880E}" sibTransId="{254DE7C9-B80F-494E-A896-903203BA6081}"/>
    <dgm:cxn modelId="{5D974C1C-B47C-416D-BAE2-BBA7566FAF3F}" type="presOf" srcId="{34B6453E-6A55-4B53-8646-A4AA189588BC}" destId="{81F9E09D-0A7A-493A-A942-9136C680D47F}" srcOrd="0" destOrd="0" presId="urn:microsoft.com/office/officeart/2005/8/layout/pyramid2"/>
    <dgm:cxn modelId="{0CDA7D54-B0C4-4AC5-B567-C1158DFDE684}" srcId="{900A15FF-1937-4842-B19D-F4CC4A0B5CB5}" destId="{58B294FE-EC7D-4F11-BDED-24E561833C77}" srcOrd="3" destOrd="0" parTransId="{89119BFE-1DF4-4BD4-BE2B-8E5B9CB7EA10}" sibTransId="{7D2CCBE3-1F61-42EE-87B6-D9130D8E5E3B}"/>
    <dgm:cxn modelId="{8594D980-B1AB-4B58-95EC-44073B340A64}" srcId="{900A15FF-1937-4842-B19D-F4CC4A0B5CB5}" destId="{34B6453E-6A55-4B53-8646-A4AA189588BC}" srcOrd="0" destOrd="0" parTransId="{597E5A92-C76B-4F26-B957-59C2D281AF4C}" sibTransId="{F8BB9859-5B87-4268-9675-155CBD900D4D}"/>
    <dgm:cxn modelId="{4F56EF9A-5569-49E8-A619-9877104D4B13}" srcId="{900A15FF-1937-4842-B19D-F4CC4A0B5CB5}" destId="{D80D4598-B72A-4DD8-AA0E-BD52A9D7DECD}" srcOrd="1" destOrd="0" parTransId="{230B6068-F1C6-47AC-93CB-3C946AE11FB0}" sibTransId="{FB6FAD79-3CCB-4CD5-8B4C-AC0F41DC761A}"/>
    <dgm:cxn modelId="{82185DAE-EA09-4EFF-828F-5A8DDAC24107}" type="presOf" srcId="{D80D4598-B72A-4DD8-AA0E-BD52A9D7DECD}" destId="{471CF5FC-F85F-412E-ABCF-23F279185348}" srcOrd="0" destOrd="0" presId="urn:microsoft.com/office/officeart/2005/8/layout/pyramid2"/>
    <dgm:cxn modelId="{7A47D1B6-3ABD-45A8-B521-87E487719808}" type="presOf" srcId="{58B294FE-EC7D-4F11-BDED-24E561833C77}" destId="{C25AD7A3-8321-4509-B393-E8F279036748}" srcOrd="0" destOrd="0" presId="urn:microsoft.com/office/officeart/2005/8/layout/pyramid2"/>
    <dgm:cxn modelId="{D46140BF-86DD-40CC-A9A3-6D763F1D9402}" type="presOf" srcId="{E6C76833-B4F7-4536-B30A-BB2C56A83B77}" destId="{894B980B-6038-4AF1-9F82-2E66929BB312}" srcOrd="0" destOrd="0" presId="urn:microsoft.com/office/officeart/2005/8/layout/pyramid2"/>
    <dgm:cxn modelId="{CE4F6CC1-7618-4A78-89CC-0DAB60F1BE5E}" type="presOf" srcId="{900A15FF-1937-4842-B19D-F4CC4A0B5CB5}" destId="{B829AA89-AEDA-4F11-981D-4F67BD28A763}" srcOrd="0" destOrd="0" presId="urn:microsoft.com/office/officeart/2005/8/layout/pyramid2"/>
    <dgm:cxn modelId="{3449C0C9-9D0A-4B86-8723-A478EBEB63AB}" type="presParOf" srcId="{B829AA89-AEDA-4F11-981D-4F67BD28A763}" destId="{D20EEDDF-99B3-48B9-B1EA-494F125BDB71}" srcOrd="0" destOrd="0" presId="urn:microsoft.com/office/officeart/2005/8/layout/pyramid2"/>
    <dgm:cxn modelId="{2C0306B6-44CF-4EF0-A0F8-1B87BB6E973A}" type="presParOf" srcId="{B829AA89-AEDA-4F11-981D-4F67BD28A763}" destId="{B967A2A9-874C-4012-A8EF-9B7FD2C59AB3}" srcOrd="1" destOrd="0" presId="urn:microsoft.com/office/officeart/2005/8/layout/pyramid2"/>
    <dgm:cxn modelId="{E12F1927-D191-4524-8E82-069E10C887BE}" type="presParOf" srcId="{B967A2A9-874C-4012-A8EF-9B7FD2C59AB3}" destId="{81F9E09D-0A7A-493A-A942-9136C680D47F}" srcOrd="0" destOrd="0" presId="urn:microsoft.com/office/officeart/2005/8/layout/pyramid2"/>
    <dgm:cxn modelId="{F70CD942-28BB-478B-87FC-416F17E8AB12}" type="presParOf" srcId="{B967A2A9-874C-4012-A8EF-9B7FD2C59AB3}" destId="{C6E41E8A-D0CF-472C-9C97-201FF1EB98DE}" srcOrd="1" destOrd="0" presId="urn:microsoft.com/office/officeart/2005/8/layout/pyramid2"/>
    <dgm:cxn modelId="{78330FFC-B790-4D3F-BE8A-9D9E80CBD103}" type="presParOf" srcId="{B967A2A9-874C-4012-A8EF-9B7FD2C59AB3}" destId="{471CF5FC-F85F-412E-ABCF-23F279185348}" srcOrd="2" destOrd="0" presId="urn:microsoft.com/office/officeart/2005/8/layout/pyramid2"/>
    <dgm:cxn modelId="{C1C2C935-22CD-42AE-B4CF-8AD15405CC25}" type="presParOf" srcId="{B967A2A9-874C-4012-A8EF-9B7FD2C59AB3}" destId="{3F4956AB-C647-4531-A71A-20529DC1E09B}" srcOrd="3" destOrd="0" presId="urn:microsoft.com/office/officeart/2005/8/layout/pyramid2"/>
    <dgm:cxn modelId="{88A7D94E-5ECB-4638-A5EC-0862008B1CF3}" type="presParOf" srcId="{B967A2A9-874C-4012-A8EF-9B7FD2C59AB3}" destId="{894B980B-6038-4AF1-9F82-2E66929BB312}" srcOrd="4" destOrd="0" presId="urn:microsoft.com/office/officeart/2005/8/layout/pyramid2"/>
    <dgm:cxn modelId="{8977EAFA-80D0-4738-A8E4-43BFF4A8ECC6}" type="presParOf" srcId="{B967A2A9-874C-4012-A8EF-9B7FD2C59AB3}" destId="{9DB2159F-E773-43BB-A3A2-976CBE350C9D}" srcOrd="5" destOrd="0" presId="urn:microsoft.com/office/officeart/2005/8/layout/pyramid2"/>
    <dgm:cxn modelId="{CF795092-95B6-4980-A1F8-B945033879E6}" type="presParOf" srcId="{B967A2A9-874C-4012-A8EF-9B7FD2C59AB3}" destId="{C25AD7A3-8321-4509-B393-E8F279036748}" srcOrd="6" destOrd="0" presId="urn:microsoft.com/office/officeart/2005/8/layout/pyramid2"/>
    <dgm:cxn modelId="{B36DBA9E-6D91-4EC8-9B60-4816F00E2F75}" type="presParOf" srcId="{B967A2A9-874C-4012-A8EF-9B7FD2C59AB3}" destId="{3B17D095-EC3A-422B-B4C3-89A2915533E6}"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EEDDF-99B3-48B9-B1EA-494F125BDB71}">
      <dsp:nvSpPr>
        <dsp:cNvPr id="0" name=""/>
        <dsp:cNvSpPr/>
      </dsp:nvSpPr>
      <dsp:spPr>
        <a:xfrm>
          <a:off x="1938807" y="0"/>
          <a:ext cx="4876800" cy="487680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F9E09D-0A7A-493A-A942-9136C680D47F}">
      <dsp:nvSpPr>
        <dsp:cNvPr id="0" name=""/>
        <dsp:cNvSpPr/>
      </dsp:nvSpPr>
      <dsp:spPr>
        <a:xfrm>
          <a:off x="4033290" y="470865"/>
          <a:ext cx="3929052" cy="86677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chemeClr val="bg1"/>
              </a:solidFill>
              <a:effectLst/>
              <a:latin typeface="Calibri" panose="020F0502020204030204" pitchFamily="34" charset="0"/>
              <a:ea typeface="Calibri" panose="020F0502020204030204" pitchFamily="34" charset="0"/>
            </a:rPr>
            <a:t>Set global priorities that guide national prioritisation of SDG action</a:t>
          </a:r>
          <a:endParaRPr lang="en-US" sz="1300" kern="1200" dirty="0">
            <a:solidFill>
              <a:schemeClr val="bg1"/>
            </a:solidFill>
          </a:endParaRPr>
        </a:p>
      </dsp:txBody>
      <dsp:txXfrm>
        <a:off x="4075602" y="513177"/>
        <a:ext cx="3844428" cy="782150"/>
      </dsp:txXfrm>
    </dsp:sp>
    <dsp:sp modelId="{471CF5FC-F85F-412E-ABCF-23F279185348}">
      <dsp:nvSpPr>
        <dsp:cNvPr id="0" name=""/>
        <dsp:cNvSpPr/>
      </dsp:nvSpPr>
      <dsp:spPr>
        <a:xfrm>
          <a:off x="3998992" y="1463278"/>
          <a:ext cx="3997649" cy="86677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rgbClr val="000000"/>
              </a:solidFill>
              <a:effectLst/>
              <a:latin typeface="Calibri" panose="020F0502020204030204" pitchFamily="34" charset="0"/>
              <a:ea typeface="Calibri" panose="020F0502020204030204" pitchFamily="34" charset="0"/>
            </a:rPr>
            <a:t>Analysis of SDG interlinkages </a:t>
          </a:r>
          <a:endParaRPr lang="en-US" sz="1300" kern="1200" dirty="0"/>
        </a:p>
      </dsp:txBody>
      <dsp:txXfrm>
        <a:off x="4041304" y="1505590"/>
        <a:ext cx="3913025" cy="782150"/>
      </dsp:txXfrm>
    </dsp:sp>
    <dsp:sp modelId="{894B980B-6038-4AF1-9F82-2E66929BB312}">
      <dsp:nvSpPr>
        <dsp:cNvPr id="0" name=""/>
        <dsp:cNvSpPr/>
      </dsp:nvSpPr>
      <dsp:spPr>
        <a:xfrm>
          <a:off x="3973759" y="2438399"/>
          <a:ext cx="4048114" cy="86677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rgbClr val="000000"/>
              </a:solidFill>
              <a:effectLst/>
              <a:latin typeface="Calibri" panose="020F0502020204030204" pitchFamily="34" charset="0"/>
              <a:ea typeface="Calibri" panose="020F0502020204030204" pitchFamily="34" charset="0"/>
            </a:rPr>
            <a:t>ID Synergies, Bottlenecks and Multilateral commitments:</a:t>
          </a:r>
        </a:p>
        <a:p>
          <a:pPr marL="0" lvl="0" indent="0" algn="ctr" defTabSz="577850">
            <a:lnSpc>
              <a:spcPct val="90000"/>
            </a:lnSpc>
            <a:spcBef>
              <a:spcPct val="0"/>
            </a:spcBef>
            <a:spcAft>
              <a:spcPct val="35000"/>
            </a:spcAft>
            <a:buNone/>
          </a:pPr>
          <a:r>
            <a:rPr lang="en-GB" sz="1300" kern="1200" dirty="0">
              <a:solidFill>
                <a:srgbClr val="000000"/>
              </a:solidFill>
              <a:effectLst/>
              <a:latin typeface="Calibri" panose="020F0502020204030204" pitchFamily="34" charset="0"/>
              <a:ea typeface="Calibri" panose="020F0502020204030204" pitchFamily="34" charset="0"/>
            </a:rPr>
            <a:t>Minimize Environmental </a:t>
          </a:r>
          <a:r>
            <a:rPr lang="en-GB" sz="1300" kern="1200" dirty="0" err="1">
              <a:solidFill>
                <a:srgbClr val="000000"/>
              </a:solidFill>
              <a:effectLst/>
              <a:latin typeface="Calibri" panose="020F0502020204030204" pitchFamily="34" charset="0"/>
              <a:ea typeface="Calibri" panose="020F0502020204030204" pitchFamily="34" charset="0"/>
            </a:rPr>
            <a:t>tradeoffs</a:t>
          </a:r>
          <a:r>
            <a:rPr lang="en-GB" sz="1300" kern="1200" dirty="0">
              <a:solidFill>
                <a:srgbClr val="000000"/>
              </a:solidFill>
              <a:effectLst/>
              <a:latin typeface="Calibri" panose="020F0502020204030204" pitchFamily="34" charset="0"/>
              <a:ea typeface="Calibri" panose="020F0502020204030204" pitchFamily="34" charset="0"/>
            </a:rPr>
            <a:t>, transboundary </a:t>
          </a:r>
          <a:r>
            <a:rPr lang="en-GB" sz="1300" kern="1200" dirty="0" err="1">
              <a:solidFill>
                <a:srgbClr val="000000"/>
              </a:solidFill>
              <a:effectLst/>
              <a:latin typeface="Calibri" panose="020F0502020204030204" pitchFamily="34" charset="0"/>
              <a:ea typeface="Calibri" panose="020F0502020204030204" pitchFamily="34" charset="0"/>
            </a:rPr>
            <a:t>spillovers</a:t>
          </a:r>
          <a:endParaRPr lang="en-US" sz="1300" kern="1200" dirty="0"/>
        </a:p>
      </dsp:txBody>
      <dsp:txXfrm>
        <a:off x="4016071" y="2480711"/>
        <a:ext cx="3963490" cy="782150"/>
      </dsp:txXfrm>
    </dsp:sp>
    <dsp:sp modelId="{C25AD7A3-8321-4509-B393-E8F279036748}">
      <dsp:nvSpPr>
        <dsp:cNvPr id="0" name=""/>
        <dsp:cNvSpPr/>
      </dsp:nvSpPr>
      <dsp:spPr>
        <a:xfrm>
          <a:off x="4056145" y="3413521"/>
          <a:ext cx="3883342" cy="86677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solidFill>
                <a:srgbClr val="000000"/>
              </a:solidFill>
              <a:effectLst/>
              <a:latin typeface="Calibri" panose="020F0502020204030204" pitchFamily="34" charset="0"/>
              <a:ea typeface="Calibri" panose="020F0502020204030204" pitchFamily="34" charset="0"/>
            </a:rPr>
            <a:t>Identification of key interventions to achieve Multiple Goals</a:t>
          </a:r>
          <a:endParaRPr lang="en-US" sz="1300" kern="1200" dirty="0"/>
        </a:p>
      </dsp:txBody>
      <dsp:txXfrm>
        <a:off x="4098457" y="3455833"/>
        <a:ext cx="3798718" cy="782150"/>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1A65F-C28B-5546-B9EA-E376A50411A5}" type="datetimeFigureOut">
              <a:rPr lang="en-US" smtClean="0"/>
              <a:t>3/3/23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5DD8F0-491A-7846-A71C-957054645EBB}" type="slidenum">
              <a:rPr lang="en-US" smtClean="0"/>
              <a:t>‹#›</a:t>
            </a:fld>
            <a:endParaRPr lang="en-US"/>
          </a:p>
        </p:txBody>
      </p:sp>
    </p:spTree>
    <p:extLst>
      <p:ext uri="{BB962C8B-B14F-4D97-AF65-F5344CB8AC3E}">
        <p14:creationId xmlns:p14="http://schemas.microsoft.com/office/powerpoint/2010/main" val="254881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 hosts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282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alibri" panose="020F0502020204030204" pitchFamily="34" charset="0"/>
              </a:rPr>
              <a:t>Government pronouncements on the SDGs are generally sincere, but progress is limited by a lack of capacity, data limitations, existing trade-offs between goals and policies, incomplete understanding of economic or ecological processes, or by worry that a given action may be unsuccessful. And in some cases, the problems are so complex that even the formal scientific method based on testing hypotheses does not always capture the reality of ‘wicked’ problems; increments in knowledge do not necessarily reduce uncertainty. </a:t>
            </a:r>
          </a:p>
          <a:p>
            <a:r>
              <a:rPr lang="en-US" sz="1800" b="0" i="0" u="none" strike="noStrike" baseline="0" dirty="0">
                <a:solidFill>
                  <a:srgbClr val="000000"/>
                </a:solidFill>
                <a:latin typeface="Calibri" panose="020F0502020204030204" pitchFamily="34" charset="0"/>
              </a:rPr>
              <a:t>For many countries, action for the SDGs can be impossible because of political unrest and conflict. The scientific evidence may be clear, but the way that it informs policy is often influenced by political and economic interests, public Bs, and even stages in the election cycles. Even when the weight of scientific evidence may be overwhelming, the necessary actions are fraught with political and technical complexities—as is the case when a well- developed global process such as IPCC has not resulted in full-scale transformation. Despite all of the available scientific evidence that characterizes the risk of drastically endangering the current status quo, we have not fully addressed the global carbon footprint. We are not on track to stay “Below 1.5 C”.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845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today, we will focus on the First Call to Action theme.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66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 hosts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494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assumption is that we live in the Anthropocene Age, where human impacts dominate the planet, so we really are addressing the impact of the human species on how our planet functions that includes the atmosphere(climate change), lands(deforestation), freshwater (pollution),oceans (overfishing plastics, acidification), and finally- biodiversity loss through all of those impacts</a:t>
            </a:r>
          </a:p>
          <a:p>
            <a:pPr algn="l"/>
            <a:r>
              <a:rPr lang="en-US" dirty="0"/>
              <a:t>GEC= </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atmosphere, hydrosphere, global oceans, cryosphere, polar regions, forests, land, freshwater, and biodiversity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34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SDG Ecosystem/Universe/world  is large and growing, as </a:t>
            </a:r>
            <a:r>
              <a:rPr lang="en-US" dirty="0" err="1"/>
              <a:t>you;ll</a:t>
            </a:r>
            <a:r>
              <a:rPr lang="en-US" dirty="0"/>
              <a:t> see, so as the IGS, how can we contribute- Focus on how Acceleration of SDGS through a holistic perspective, and recognizing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b="0" i="0" u="none" strike="noStrike" baseline="0" dirty="0">
                <a:solidFill>
                  <a:srgbClr val="000000"/>
                </a:solidFill>
                <a:latin typeface="Calibri" panose="020F0502020204030204" pitchFamily="34" charset="0"/>
              </a:rPr>
              <a:t>A better understanding of patterns of synergies and trade-offs can support strategic decision making and promote interventions for the SDGs. </a:t>
            </a:r>
            <a:endParaRPr lang="en-US" dirty="0"/>
          </a:p>
          <a:p>
            <a:r>
              <a:rPr lang="en-US" dirty="0"/>
              <a:t>2-work that can help decision makers find synergies and minimize tradeoffs.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FROM: https://link.springer.com/journal/44177/volumes-and-issues/1-3</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4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5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Verify time frame of direction of movement(not clear from text)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134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slides, we spoke of global scenario projections based on sustainability pathways, compared to business as usual. We identified core sets of interventions that would work synergistically along an i</a:t>
            </a:r>
            <a:r>
              <a:rPr lang="en-US" sz="1800" b="1" i="0" u="none" strike="noStrike" baseline="0" dirty="0">
                <a:solidFill>
                  <a:srgbClr val="000000"/>
                </a:solidFill>
                <a:latin typeface="Calibri" panose="020F0502020204030204" pitchFamily="34" charset="0"/>
              </a:rPr>
              <a:t>ntegrated pathways to achieve the SDGs- as key shifts to accelerate transformations . But the timing of these interventions is also key—</a:t>
            </a:r>
          </a:p>
          <a:p>
            <a:r>
              <a:rPr lang="en-US" sz="1800" b="0" i="0" u="none" strike="noStrike" baseline="0" dirty="0">
                <a:solidFill>
                  <a:srgbClr val="000000"/>
                </a:solidFill>
                <a:latin typeface="Calibri" panose="020F0502020204030204" pitchFamily="34" charset="0"/>
              </a:rPr>
              <a:t>A successful transformation can be considered in three phases – emergence, acceleration and stabilization – that trace an S-curve (figure 3-1). The first, emergence phase is when innovative ideas slowly give rise to new technologies and practices that operate in niches and on the fringe, often through experimentation and learning. During the second </a:t>
            </a:r>
            <a:r>
              <a:rPr lang="en-US" sz="1800" b="0" i="0" u="none" strike="noStrike" baseline="0" dirty="0">
                <a:latin typeface="Arial" panose="020B0604020202020204" pitchFamily="34" charset="0"/>
              </a:rPr>
              <a:t>acceleration phase these innovations gain momentum and reach tipping points beyond which they are widely shared and adopted, leading to rapid, growth. Finally, in the third, stabilization phase these technologies and practices become embedded in daily life as the new normal. S-curves work in both directions. The rise in innovative technologies and practices aligned with the SDGs would be mirrored by a decline in unsustainable technologies, institutions and practices. This reverse S-curve has three corresponding phases: destabilization, breakdown and phase-out. </a:t>
            </a:r>
          </a:p>
          <a:p>
            <a:endParaRPr lang="en-US" sz="1800" b="0" i="0" u="none" strike="noStrike" baseline="0" dirty="0">
              <a:latin typeface="Arial" panose="020B0604020202020204" pitchFamily="34" charset="0"/>
            </a:endParaRPr>
          </a:p>
          <a:p>
            <a:r>
              <a:rPr lang="en-US" sz="1800" b="0" i="0" u="none" strike="noStrike" baseline="0" dirty="0">
                <a:latin typeface="Arial" panose="020B0604020202020204" pitchFamily="34" charset="0"/>
              </a:rPr>
              <a:t>For example, the rise of renewable energy systems or electrified transport, is being matched by the decline of fossil-fuel energy and internal combustion vehicles. Similarly, the rise of sustainable agricultural systems and dietary practices will be accompanied by a decline in conventional, unsustainable agriculture and diets. Policy makers can intervene along both of these curves </a:t>
            </a:r>
            <a:r>
              <a:rPr lang="en-US" sz="1800" b="0" i="0" u="none" strike="noStrike" baseline="0" dirty="0">
                <a:latin typeface="Calibri" panose="020F0502020204030204" pitchFamily="34" charset="0"/>
              </a:rPr>
              <a:t>– using different levers to overcome impediments and support positive options while also destabilizing and breaking down unsustainable configurations.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30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Chapter explores </a:t>
            </a:r>
            <a:r>
              <a:rPr lang="en-US" sz="1200" b="0" i="0" u="none" strike="noStrike" baseline="0" dirty="0">
                <a:latin typeface="Calibri" panose="020F0502020204030204" pitchFamily="34" charset="0"/>
              </a:rPr>
              <a:t>and explores new relationships and equilibriums – based on science that is multidisciplinary, equitably and inclusively produced, openly shared, widely trusted and embraced, and “socially robust”—relevant to society.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78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alibri" panose="020F0502020204030204" pitchFamily="34" charset="0"/>
              </a:rPr>
              <a:t>AN INCLUSIVE model of Science-Policy-Society Interface</a:t>
            </a:r>
          </a:p>
          <a:p>
            <a:r>
              <a:rPr lang="en-US" sz="1800" b="0" i="0" u="none" strike="noStrike" baseline="0" dirty="0">
                <a:solidFill>
                  <a:srgbClr val="000000"/>
                </a:solidFill>
                <a:latin typeface="Calibri" panose="020F0502020204030204" pitchFamily="34" charset="0"/>
              </a:rPr>
              <a:t>A few decades ago, the “science-policy interface,” or points of interaction between scientific knowledge and the policy-making process, primarily involved experts in individual scientific disciplines – usually in the Global North, predominantly male and in mid- to late-career. These individuals spoke to career policymakers, demographically similar people working in government, economics, and law. This interface fed into a four-stage policy formulation cycle: agenda-setting, policy formulation, implementation, and review. Within this largely linear sequence, policy makers expressed their priorities to the science community who responded with factual information and advice. </a:t>
            </a:r>
          </a:p>
          <a:p>
            <a:r>
              <a:rPr lang="en-US" sz="1800" b="0" i="0" u="none" strike="noStrike" baseline="0" dirty="0">
                <a:solidFill>
                  <a:srgbClr val="000000"/>
                </a:solidFill>
                <a:latin typeface="Calibri" panose="020F0502020204030204" pitchFamily="34" charset="0"/>
              </a:rPr>
              <a:t>For achieving sustainable development in the 21st Century, however, the interactions will need to be far more multi-directional and multi-disciplinary, expanded to address complex and interlinked challenges and goals. This requires an inclusive model of ‘science-policy- society interface’ (Figure 4-1). Recognizing this, the international community has created platforms through which scientists, policymakers, and knowledge brokers can interact and capitalize on the latest information. These include the Montreal Protocol for the ozone layer (1987), the Intergovernmental Panel on Climate Change (IPCC) (1988), and the Intergovernmental Science-Policy Platform for Biodiversity and Ecosystem Services (IPBES) (2012).584 2523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98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Between 2013 and 2018, the per capita gross domestic expenditure on research and development (GERD) was four times higher in high-income countries than the average for other countries, and as a proportion of GDP was more than twice as high (Figure 4-5). Ten countries account for 80 per cent of spending. In addition, over this period, in low and lower-middle income countries GERD as a percentage of GDP decreased. As a result, more than 70 per cent of the world’s population are served by relatively small research and development (R&amp;D) system, with clear implications for developing solutions that can advance context-specific SDG implementation in the Global South. This also means that countries in the Global South may often lack the capacity to absorb or adapt technological advances developed elsewhere. </a:t>
            </a:r>
          </a:p>
          <a:p>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There have been severe inequalities around vaccine production and distribution, such that high-income countries had the first access to vaccines and were administering boosters before residents of other countries had received first or second doses. In addition, COVID- 19 has exacerbated inequities in R&amp;D funding. Donors have used some overseas development assistance R&amp;D funds for work on COVID-19 while other research activities have slipped. In a global pandemic, the large public research funders of the world would be expected to direct resources towards strengthening R&amp;D capacities in low-income countries, too, and not leave this to development cooperation whose resources are already stretched.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6F740-7941-48B8-8C7D-DB92C82D2E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52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B63C-BA40-A24B-BDE6-5ADEA54BB0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C8D8C9-2489-1F49-A0C2-78C856C2EA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C09721-49D8-1649-BDE7-E06BFB93C41D}"/>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5" name="Footer Placeholder 4">
            <a:extLst>
              <a:ext uri="{FF2B5EF4-FFF2-40B4-BE49-F238E27FC236}">
                <a16:creationId xmlns:a16="http://schemas.microsoft.com/office/drawing/2014/main" id="{4CC1C3BA-64C5-2940-BB54-1BB0697C1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C7648-FA0D-5944-8345-15A36FC492D4}"/>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2984473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91E6-189C-4544-A27D-C5624D6AFC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3301B-DCF1-7648-A1D2-94DCC1D3BA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F5AFE1-0BBC-1841-A287-273F7C1A478B}"/>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5" name="Footer Placeholder 4">
            <a:extLst>
              <a:ext uri="{FF2B5EF4-FFF2-40B4-BE49-F238E27FC236}">
                <a16:creationId xmlns:a16="http://schemas.microsoft.com/office/drawing/2014/main" id="{C21D01B4-85B5-764A-8847-0DF119F6E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684B8-F6FC-D740-9815-78195941D29A}"/>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575624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23C458-F5BA-104D-A28B-5648007A79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62334A-620E-6844-972B-8973C39086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05BD1-C73B-5B47-8859-E0058032985F}"/>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5" name="Footer Placeholder 4">
            <a:extLst>
              <a:ext uri="{FF2B5EF4-FFF2-40B4-BE49-F238E27FC236}">
                <a16:creationId xmlns:a16="http://schemas.microsoft.com/office/drawing/2014/main" id="{95AA8AD7-A108-DA47-99C3-586C8F637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93355-0CD6-A64F-962C-3FDD4998F427}"/>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2596531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3/3/23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val="2049943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3/3/23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17956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3/3/23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9893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3/3/23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28005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3/3/23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56698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3/3/23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59406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3/3/23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1585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3/3/23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454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B7E7-9653-144E-BC3F-970C5A6619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1843B-503B-EB42-B122-943A07B8B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5BF89-3D5E-A640-8D22-7BB15D624FF5}"/>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5" name="Footer Placeholder 4">
            <a:extLst>
              <a:ext uri="{FF2B5EF4-FFF2-40B4-BE49-F238E27FC236}">
                <a16:creationId xmlns:a16="http://schemas.microsoft.com/office/drawing/2014/main" id="{30B7849A-9E96-F947-A46F-772778F34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16704-0C44-8D46-BEA3-BADCB9D75F13}"/>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3900414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3/3/23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28640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3/3/23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87543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3/3/23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10135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3/3/23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86750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3/3/23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12871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3/3/23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38088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3/3/23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50787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3/3/23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1604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3/3/23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5903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D063-4363-EE40-A540-9C75657866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472E43-74FC-1446-800A-4B987C3EA6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ADA7D-D795-A240-99D5-AF8703CA1CDC}"/>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5" name="Footer Placeholder 4">
            <a:extLst>
              <a:ext uri="{FF2B5EF4-FFF2-40B4-BE49-F238E27FC236}">
                <a16:creationId xmlns:a16="http://schemas.microsoft.com/office/drawing/2014/main" id="{2E327652-6027-C449-ADFA-6FCED6760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D8C5D-2E70-ED41-BB84-E5DCBC36FBE6}"/>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1684050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B42D-DCF6-5748-BD91-913A2E8C6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68470D-88BD-3545-9845-DCEC43C216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1BAE63-8F73-7B44-87C5-D1AB4DC9A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CF6B74-E1A2-DE4F-8318-6A5F0BB7EF3F}"/>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6" name="Footer Placeholder 5">
            <a:extLst>
              <a:ext uri="{FF2B5EF4-FFF2-40B4-BE49-F238E27FC236}">
                <a16:creationId xmlns:a16="http://schemas.microsoft.com/office/drawing/2014/main" id="{1A36D365-5912-7247-8280-31810EEC6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960ED-7547-584D-9278-4831649CFD24}"/>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131941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CF58-9B7C-8A47-BD47-04305F17DE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910191-9CDA-C048-B6A9-EE2C79B37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2B1116-3B43-7E46-BA7B-A3C967E634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E20844-5E6D-9D42-8D73-EA1F11570E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B6BEF6-F220-E743-808C-F8A3DAC0F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1ED8F8-6A02-A944-8A56-2C4327C8D882}"/>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8" name="Footer Placeholder 7">
            <a:extLst>
              <a:ext uri="{FF2B5EF4-FFF2-40B4-BE49-F238E27FC236}">
                <a16:creationId xmlns:a16="http://schemas.microsoft.com/office/drawing/2014/main" id="{4F4DB40F-46B1-0041-9849-9652935E18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4376F9-CFD5-BC4F-80A1-CB26285CFB79}"/>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1336934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774F-7BEE-7346-9E23-571D3AC818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57456F-349B-A040-A8CF-B385F0E6AB02}"/>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4" name="Footer Placeholder 3">
            <a:extLst>
              <a:ext uri="{FF2B5EF4-FFF2-40B4-BE49-F238E27FC236}">
                <a16:creationId xmlns:a16="http://schemas.microsoft.com/office/drawing/2014/main" id="{DB772076-7192-8A4B-8457-4DD0984398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92217C-9CFC-A243-A9BD-55D824EBB899}"/>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1157084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A031BC-B1D9-C34F-90AF-9A21D5BABA5D}"/>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3" name="Footer Placeholder 2">
            <a:extLst>
              <a:ext uri="{FF2B5EF4-FFF2-40B4-BE49-F238E27FC236}">
                <a16:creationId xmlns:a16="http://schemas.microsoft.com/office/drawing/2014/main" id="{FA022A51-C93C-A043-9903-AF763C0EB3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7714D7-C64F-BB4D-A0F4-91AF6E093894}"/>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1491274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A9DB8-6177-8D41-B022-9FA480B58D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19C9BD-3529-4D48-A4AE-C799B33185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202A5-2762-264C-B90E-DEC7A9825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C6B503-8C16-BB4C-87D7-B0B5F7B4FC5D}"/>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6" name="Footer Placeholder 5">
            <a:extLst>
              <a:ext uri="{FF2B5EF4-FFF2-40B4-BE49-F238E27FC236}">
                <a16:creationId xmlns:a16="http://schemas.microsoft.com/office/drawing/2014/main" id="{7F6FC320-3414-5445-8AE7-59B46BBE0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56672-6ACF-EF4E-A773-96A2FD8D56F4}"/>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3480212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3A4BD-E0E7-1442-A1AE-7040B7B015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676B77-0187-AF4E-A02E-29606AEEC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5B4443-9B7B-5C40-A1EF-B5EC353172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86284-43B5-BC4C-B3D0-16F352DD8BFA}"/>
              </a:ext>
            </a:extLst>
          </p:cNvPr>
          <p:cNvSpPr>
            <a:spLocks noGrp="1"/>
          </p:cNvSpPr>
          <p:nvPr>
            <p:ph type="dt" sz="half" idx="10"/>
          </p:nvPr>
        </p:nvSpPr>
        <p:spPr/>
        <p:txBody>
          <a:bodyPr/>
          <a:lstStyle/>
          <a:p>
            <a:fld id="{1C5AE6D1-5CB7-D74A-8C1B-B968F8CBFFFB}" type="datetimeFigureOut">
              <a:rPr lang="en-US" smtClean="0"/>
              <a:t>3/3/23</a:t>
            </a:fld>
            <a:endParaRPr lang="en-US"/>
          </a:p>
        </p:txBody>
      </p:sp>
      <p:sp>
        <p:nvSpPr>
          <p:cNvPr id="6" name="Footer Placeholder 5">
            <a:extLst>
              <a:ext uri="{FF2B5EF4-FFF2-40B4-BE49-F238E27FC236}">
                <a16:creationId xmlns:a16="http://schemas.microsoft.com/office/drawing/2014/main" id="{6D0C5CC6-C354-BD44-8079-31B2AE6C9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D8B662-4EF7-6E47-B176-2DFFAFE5CBBE}"/>
              </a:ext>
            </a:extLst>
          </p:cNvPr>
          <p:cNvSpPr>
            <a:spLocks noGrp="1"/>
          </p:cNvSpPr>
          <p:nvPr>
            <p:ph type="sldNum" sz="quarter" idx="12"/>
          </p:nvPr>
        </p:nvSpPr>
        <p:spPr/>
        <p:txBody>
          <a:bodyPr/>
          <a:lstStyle/>
          <a:p>
            <a:fld id="{818A1B4D-6FAB-B943-A3F9-70A6E87838F7}" type="slidenum">
              <a:rPr lang="en-US" smtClean="0"/>
              <a:t>‹#›</a:t>
            </a:fld>
            <a:endParaRPr lang="en-US"/>
          </a:p>
        </p:txBody>
      </p:sp>
    </p:spTree>
    <p:extLst>
      <p:ext uri="{BB962C8B-B14F-4D97-AF65-F5344CB8AC3E}">
        <p14:creationId xmlns:p14="http://schemas.microsoft.com/office/powerpoint/2010/main" val="47223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A2C1F-1197-A040-977A-3991770BB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B0B824-389D-6946-B06D-AE55D0EEF1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E1D285-39D5-DD4E-8BE1-5DE7DEDF91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AE6D1-5CB7-D74A-8C1B-B968F8CBFFFB}" type="datetimeFigureOut">
              <a:rPr lang="en-US" smtClean="0"/>
              <a:t>3/3/23</a:t>
            </a:fld>
            <a:endParaRPr lang="en-US"/>
          </a:p>
        </p:txBody>
      </p:sp>
      <p:sp>
        <p:nvSpPr>
          <p:cNvPr id="5" name="Footer Placeholder 4">
            <a:extLst>
              <a:ext uri="{FF2B5EF4-FFF2-40B4-BE49-F238E27FC236}">
                <a16:creationId xmlns:a16="http://schemas.microsoft.com/office/drawing/2014/main" id="{3F15DF42-C4B6-8A4E-924C-E007502C7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94B791-9124-9B4F-81DB-820692789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A1B4D-6FAB-B943-A3F9-70A6E87838F7}" type="slidenum">
              <a:rPr lang="en-US" smtClean="0"/>
              <a:t>‹#›</a:t>
            </a:fld>
            <a:endParaRPr lang="en-US"/>
          </a:p>
        </p:txBody>
      </p:sp>
    </p:spTree>
    <p:extLst>
      <p:ext uri="{BB962C8B-B14F-4D97-AF65-F5344CB8AC3E}">
        <p14:creationId xmlns:p14="http://schemas.microsoft.com/office/powerpoint/2010/main" val="2905493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3/3/23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579077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3.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8.sv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e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B48F079-1ACE-7346-990B-6214A0591710}"/>
              </a:ext>
            </a:extLst>
          </p:cNvPr>
          <p:cNvSpPr/>
          <p:nvPr/>
        </p:nvSpPr>
        <p:spPr>
          <a:xfrm>
            <a:off x="-39757" y="1902967"/>
            <a:ext cx="12231758" cy="371595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endParaRPr>
          </a:p>
          <a:p>
            <a:pPr algn="ctr"/>
            <a:endParaRPr lang="en-US" sz="2000" b="1" dirty="0">
              <a:solidFill>
                <a:schemeClr val="bg1"/>
              </a:solidFill>
            </a:endParaRPr>
          </a:p>
          <a:p>
            <a:pPr algn="ctr"/>
            <a:endParaRPr lang="en-US" sz="2000" b="1" dirty="0">
              <a:solidFill>
                <a:schemeClr val="bg1"/>
              </a:solidFill>
            </a:endParaRPr>
          </a:p>
          <a:p>
            <a:pPr algn="ctr"/>
            <a:endParaRPr lang="en-US" sz="2000" b="1" dirty="0">
              <a:solidFill>
                <a:schemeClr val="bg1"/>
              </a:solidFill>
            </a:endParaRPr>
          </a:p>
          <a:p>
            <a:pPr algn="ctr"/>
            <a:endParaRPr lang="en-US" sz="2000" b="1" dirty="0">
              <a:solidFill>
                <a:schemeClr val="bg1"/>
              </a:solidFill>
            </a:endParaRPr>
          </a:p>
          <a:p>
            <a:pPr algn="ctr"/>
            <a:endParaRPr lang="en-US" sz="2000" b="1" dirty="0">
              <a:solidFill>
                <a:schemeClr val="bg1"/>
              </a:solidFill>
            </a:endParaRPr>
          </a:p>
          <a:p>
            <a:pPr algn="ctr"/>
            <a:r>
              <a:rPr lang="en-US" sz="2000" b="1" dirty="0">
                <a:solidFill>
                  <a:schemeClr val="bg1"/>
                </a:solidFill>
              </a:rPr>
              <a:t> 3 March 2023, 10:00 – 11:30 a.m. EST</a:t>
            </a:r>
            <a:r>
              <a:rPr lang="en-US" sz="2000" b="1" dirty="0">
                <a:solidFill>
                  <a:schemeClr val="tx2"/>
                </a:solidFill>
              </a:rPr>
              <a:t> </a:t>
            </a:r>
          </a:p>
        </p:txBody>
      </p:sp>
      <p:sp>
        <p:nvSpPr>
          <p:cNvPr id="29" name="TextBox 28">
            <a:extLst>
              <a:ext uri="{FF2B5EF4-FFF2-40B4-BE49-F238E27FC236}">
                <a16:creationId xmlns:a16="http://schemas.microsoft.com/office/drawing/2014/main" id="{5E47D340-162B-8444-A10F-8365A3692141}"/>
              </a:ext>
            </a:extLst>
          </p:cNvPr>
          <p:cNvSpPr txBox="1"/>
          <p:nvPr/>
        </p:nvSpPr>
        <p:spPr>
          <a:xfrm>
            <a:off x="3998447" y="2286194"/>
            <a:ext cx="7633698" cy="1569660"/>
          </a:xfrm>
          <a:prstGeom prst="rect">
            <a:avLst/>
          </a:prstGeom>
          <a:noFill/>
        </p:spPr>
        <p:txBody>
          <a:bodyPr wrap="square" rtlCol="0">
            <a:spAutoFit/>
          </a:bodyPr>
          <a:lstStyle/>
          <a:p>
            <a:r>
              <a:rPr lang="en-US" sz="2400" b="1" dirty="0">
                <a:solidFill>
                  <a:schemeClr val="accent4"/>
                </a:solidFill>
              </a:rPr>
              <a:t>Virtual Dialogue on </a:t>
            </a:r>
          </a:p>
          <a:p>
            <a:r>
              <a:rPr lang="en-US" sz="2400" b="1" dirty="0">
                <a:solidFill>
                  <a:schemeClr val="accent4"/>
                </a:solidFill>
              </a:rPr>
              <a:t>The 2023 Global Sustainable Development Report (GSDR) </a:t>
            </a:r>
          </a:p>
          <a:p>
            <a:r>
              <a:rPr lang="en-US" sz="2400" b="1" dirty="0">
                <a:solidFill>
                  <a:schemeClr val="accent4"/>
                </a:solidFill>
              </a:rPr>
              <a:t>between the Independent Group of Scientists (IGS) </a:t>
            </a:r>
          </a:p>
          <a:p>
            <a:r>
              <a:rPr lang="en-US" sz="2400" b="1" dirty="0">
                <a:solidFill>
                  <a:schemeClr val="accent4"/>
                </a:solidFill>
              </a:rPr>
              <a:t>and Private Sector Representatives </a:t>
            </a:r>
          </a:p>
        </p:txBody>
      </p:sp>
      <p:pic>
        <p:nvPicPr>
          <p:cNvPr id="25" name="Graphic 24">
            <a:extLst>
              <a:ext uri="{FF2B5EF4-FFF2-40B4-BE49-F238E27FC236}">
                <a16:creationId xmlns:a16="http://schemas.microsoft.com/office/drawing/2014/main" id="{D2A749BF-47F1-3047-B927-4A542FF99B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7500" y="439025"/>
            <a:ext cx="2719724" cy="493002"/>
          </a:xfrm>
          <a:prstGeom prst="rect">
            <a:avLst/>
          </a:prstGeom>
        </p:spPr>
      </p:pic>
      <p:pic>
        <p:nvPicPr>
          <p:cNvPr id="11" name="Picture 10" descr="A low angle view of a building&#10;&#10;Description automatically generated with medium confidence">
            <a:extLst>
              <a:ext uri="{FF2B5EF4-FFF2-40B4-BE49-F238E27FC236}">
                <a16:creationId xmlns:a16="http://schemas.microsoft.com/office/drawing/2014/main" id="{19DCD17F-1BFA-4C23-6090-2B1BCFC3784A}"/>
              </a:ext>
            </a:extLst>
          </p:cNvPr>
          <p:cNvPicPr>
            <a:picLocks noChangeAspect="1"/>
          </p:cNvPicPr>
          <p:nvPr/>
        </p:nvPicPr>
        <p:blipFill rotWithShape="1">
          <a:blip r:embed="rId4"/>
          <a:srcRect l="20978"/>
          <a:stretch/>
        </p:blipFill>
        <p:spPr>
          <a:xfrm>
            <a:off x="-39758" y="1902966"/>
            <a:ext cx="3882889" cy="3753664"/>
          </a:xfrm>
          <a:prstGeom prst="rect">
            <a:avLst/>
          </a:prstGeom>
        </p:spPr>
      </p:pic>
    </p:spTree>
    <p:extLst>
      <p:ext uri="{BB962C8B-B14F-4D97-AF65-F5344CB8AC3E}">
        <p14:creationId xmlns:p14="http://schemas.microsoft.com/office/powerpoint/2010/main" val="2319651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6" name="Rectangle 25">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A86D4557-7E10-F6DF-4651-649E070B3EE0}"/>
              </a:ext>
            </a:extLst>
          </p:cNvPr>
          <p:cNvSpPr>
            <a:spLocks noGrp="1"/>
          </p:cNvSpPr>
          <p:nvPr>
            <p:ph type="title"/>
          </p:nvPr>
        </p:nvSpPr>
        <p:spPr>
          <a:xfrm>
            <a:off x="838201" y="365125"/>
            <a:ext cx="3435625" cy="1325563"/>
          </a:xfrm>
        </p:spPr>
        <p:txBody>
          <a:bodyPr>
            <a:normAutofit/>
          </a:bodyPr>
          <a:lstStyle/>
          <a:p>
            <a:r>
              <a:rPr lang="en-US" sz="1800" b="1" i="0" u="none" strike="noStrike" baseline="0" dirty="0">
                <a:solidFill>
                  <a:schemeClr val="bg1"/>
                </a:solidFill>
                <a:latin typeface="Calibri" panose="020F0502020204030204" pitchFamily="34" charset="0"/>
              </a:rPr>
              <a:t>Chapter1: HALF-WAY TO 2030 – PROGRESS TOWARDS THE SUSTAINABLE DEVELOPMENT GOALS</a:t>
            </a:r>
            <a:endParaRPr lang="sv-SE" sz="2800" dirty="0">
              <a:solidFill>
                <a:schemeClr val="bg1"/>
              </a:solidFill>
            </a:endParaRPr>
          </a:p>
        </p:txBody>
      </p:sp>
      <p:sp>
        <p:nvSpPr>
          <p:cNvPr id="3" name="Content Placeholder 2">
            <a:extLst>
              <a:ext uri="{FF2B5EF4-FFF2-40B4-BE49-F238E27FC236}">
                <a16:creationId xmlns:a16="http://schemas.microsoft.com/office/drawing/2014/main" id="{E3E35A0D-3F73-3315-0697-ACFAE4CE0274}"/>
              </a:ext>
            </a:extLst>
          </p:cNvPr>
          <p:cNvSpPr>
            <a:spLocks noGrp="1"/>
          </p:cNvSpPr>
          <p:nvPr>
            <p:ph idx="1"/>
          </p:nvPr>
        </p:nvSpPr>
        <p:spPr>
          <a:xfrm>
            <a:off x="666974" y="1825625"/>
            <a:ext cx="3606853" cy="4351338"/>
          </a:xfrm>
        </p:spPr>
        <p:txBody>
          <a:bodyPr>
            <a:normAutofit lnSpcReduction="10000"/>
          </a:bodyPr>
          <a:lstStyle/>
          <a:p>
            <a:r>
              <a:rPr lang="en-US" sz="2000" dirty="0">
                <a:gradFill>
                  <a:gsLst>
                    <a:gs pos="34000">
                      <a:srgbClr val="EDEDED"/>
                    </a:gs>
                    <a:gs pos="0">
                      <a:srgbClr val="BFBFBF"/>
                    </a:gs>
                    <a:gs pos="100000">
                      <a:srgbClr val="FFFFFF"/>
                    </a:gs>
                  </a:gsLst>
                  <a:lin ang="4800000" scaled="0"/>
                </a:gradFill>
              </a:rPr>
              <a:t>Evaluating progress since 2015 and 2019, all SDGs</a:t>
            </a:r>
          </a:p>
          <a:p>
            <a:r>
              <a:rPr lang="en-US" sz="2000" dirty="0">
                <a:gradFill>
                  <a:gsLst>
                    <a:gs pos="34000">
                      <a:srgbClr val="EDEDED"/>
                    </a:gs>
                    <a:gs pos="0">
                      <a:srgbClr val="BFBFBF"/>
                    </a:gs>
                    <a:gs pos="100000">
                      <a:srgbClr val="FFFFFF"/>
                    </a:gs>
                  </a:gsLst>
                  <a:lin ang="4800000" scaled="0"/>
                </a:gradFill>
              </a:rPr>
              <a:t>Focusing  on Colors and DIRECTION OF MOVEMENT</a:t>
            </a:r>
          </a:p>
          <a:p>
            <a:endParaRPr lang="en-US" sz="2000" dirty="0">
              <a:gradFill>
                <a:gsLst>
                  <a:gs pos="34000">
                    <a:srgbClr val="EDEDED"/>
                  </a:gs>
                  <a:gs pos="0">
                    <a:srgbClr val="BFBFBF"/>
                  </a:gs>
                  <a:gs pos="100000">
                    <a:srgbClr val="FFFFFF"/>
                  </a:gs>
                </a:gsLst>
                <a:lin ang="4800000" scaled="0"/>
              </a:gradFill>
            </a:endParaRPr>
          </a:p>
          <a:p>
            <a:pPr lvl="1"/>
            <a:r>
              <a:rPr lang="en-US" sz="2000" dirty="0">
                <a:gradFill>
                  <a:gsLst>
                    <a:gs pos="34000">
                      <a:srgbClr val="EDEDED"/>
                    </a:gs>
                    <a:gs pos="0">
                      <a:srgbClr val="BFBFBF"/>
                    </a:gs>
                    <a:gs pos="100000">
                      <a:srgbClr val="FFFFFF"/>
                    </a:gs>
                  </a:gsLst>
                  <a:lin ang="4800000" scaled="0"/>
                </a:gradFill>
              </a:rPr>
              <a:t>Slowing down of progress</a:t>
            </a:r>
          </a:p>
          <a:p>
            <a:pPr lvl="1"/>
            <a:r>
              <a:rPr lang="en-US" sz="2000" dirty="0">
                <a:gradFill>
                  <a:gsLst>
                    <a:gs pos="34000">
                      <a:srgbClr val="EDEDED"/>
                    </a:gs>
                    <a:gs pos="0">
                      <a:srgbClr val="BFBFBF"/>
                    </a:gs>
                    <a:gs pos="100000">
                      <a:srgbClr val="FFFFFF"/>
                    </a:gs>
                  </a:gsLst>
                  <a:lin ang="4800000" scaled="0"/>
                </a:gradFill>
              </a:rPr>
              <a:t>Reversed progress on several goals</a:t>
            </a:r>
          </a:p>
          <a:p>
            <a:pPr lvl="1"/>
            <a:r>
              <a:rPr lang="en-US" sz="2000" dirty="0">
                <a:gradFill>
                  <a:gsLst>
                    <a:gs pos="34000">
                      <a:srgbClr val="EDEDED"/>
                    </a:gs>
                    <a:gs pos="0">
                      <a:srgbClr val="BFBFBF"/>
                    </a:gs>
                    <a:gs pos="100000">
                      <a:srgbClr val="FFFFFF"/>
                    </a:gs>
                  </a:gsLst>
                  <a:lin ang="4800000" scaled="0"/>
                </a:gradFill>
              </a:rPr>
              <a:t>Still negative trends on environment- and inequality-related goals</a:t>
            </a:r>
          </a:p>
          <a:p>
            <a:pPr lvl="1"/>
            <a:r>
              <a:rPr lang="en-US" sz="2000" dirty="0">
                <a:gradFill>
                  <a:gsLst>
                    <a:gs pos="34000">
                      <a:srgbClr val="EDEDED"/>
                    </a:gs>
                    <a:gs pos="0">
                      <a:srgbClr val="BFBFBF"/>
                    </a:gs>
                    <a:gs pos="100000">
                      <a:srgbClr val="FFFFFF"/>
                    </a:gs>
                  </a:gsLst>
                  <a:lin ang="4800000" scaled="0"/>
                </a:gradFill>
              </a:rPr>
              <a:t>Crises or ‘scarring’ effects-including COVID19</a:t>
            </a:r>
          </a:p>
          <a:p>
            <a:pPr marL="457200" lvl="1" indent="0">
              <a:buNone/>
            </a:pPr>
            <a:endParaRPr lang="en-US" sz="1600" dirty="0">
              <a:gradFill>
                <a:gsLst>
                  <a:gs pos="34000">
                    <a:srgbClr val="EDEDED"/>
                  </a:gs>
                  <a:gs pos="0">
                    <a:srgbClr val="BFBFBF"/>
                  </a:gs>
                  <a:gs pos="100000">
                    <a:srgbClr val="FFFFFF"/>
                  </a:gs>
                </a:gsLst>
                <a:lin ang="4800000" scaled="0"/>
              </a:gradFill>
            </a:endParaRPr>
          </a:p>
        </p:txBody>
      </p:sp>
      <p:pic>
        <p:nvPicPr>
          <p:cNvPr id="16" name="Picture 15">
            <a:extLst>
              <a:ext uri="{FF2B5EF4-FFF2-40B4-BE49-F238E27FC236}">
                <a16:creationId xmlns:a16="http://schemas.microsoft.com/office/drawing/2014/main" id="{02C500CD-9476-4C0B-8FA4-31964F4D26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12027" y="0"/>
            <a:ext cx="6144350" cy="6858000"/>
          </a:xfrm>
          <a:prstGeom prst="rect">
            <a:avLst/>
          </a:prstGeom>
        </p:spPr>
      </p:pic>
    </p:spTree>
    <p:extLst>
      <p:ext uri="{BB962C8B-B14F-4D97-AF65-F5344CB8AC3E}">
        <p14:creationId xmlns:p14="http://schemas.microsoft.com/office/powerpoint/2010/main" val="269601226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424F-0B7F-16B1-1EED-FBFC4C5A4A2B}"/>
              </a:ext>
            </a:extLst>
          </p:cNvPr>
          <p:cNvSpPr>
            <a:spLocks noGrp="1"/>
          </p:cNvSpPr>
          <p:nvPr>
            <p:ph type="title"/>
          </p:nvPr>
        </p:nvSpPr>
        <p:spPr/>
        <p:txBody>
          <a:bodyPr/>
          <a:lstStyle/>
          <a:p>
            <a:r>
              <a:rPr lang="en-US" dirty="0"/>
              <a:t>Chapter 2: Framing the future</a:t>
            </a:r>
            <a:endParaRPr lang="sv-SE" dirty="0"/>
          </a:p>
        </p:txBody>
      </p:sp>
      <p:sp>
        <p:nvSpPr>
          <p:cNvPr id="3" name="Content Placeholder 2">
            <a:extLst>
              <a:ext uri="{FF2B5EF4-FFF2-40B4-BE49-F238E27FC236}">
                <a16:creationId xmlns:a16="http://schemas.microsoft.com/office/drawing/2014/main" id="{FDF0A55B-4A18-1FC6-CDD4-707C5386AAFC}"/>
              </a:ext>
            </a:extLst>
          </p:cNvPr>
          <p:cNvSpPr>
            <a:spLocks noGrp="1"/>
          </p:cNvSpPr>
          <p:nvPr>
            <p:ph idx="1"/>
          </p:nvPr>
        </p:nvSpPr>
        <p:spPr>
          <a:xfrm>
            <a:off x="390657" y="1613353"/>
            <a:ext cx="6304057" cy="4967061"/>
          </a:xfrm>
        </p:spPr>
        <p:txBody>
          <a:bodyPr>
            <a:normAutofit fontScale="70000" lnSpcReduction="20000"/>
          </a:bodyPr>
          <a:lstStyle/>
          <a:p>
            <a:pPr>
              <a:lnSpc>
                <a:spcPct val="120000"/>
              </a:lnSpc>
            </a:pPr>
            <a:r>
              <a:rPr lang="en-US" dirty="0"/>
              <a:t>There is ample room to both </a:t>
            </a:r>
            <a:r>
              <a:rPr lang="en-US" b="1" dirty="0"/>
              <a:t>prepare for </a:t>
            </a:r>
            <a:r>
              <a:rPr lang="en-US" dirty="0"/>
              <a:t>and </a:t>
            </a:r>
            <a:r>
              <a:rPr lang="en-US" b="1" dirty="0"/>
              <a:t>shape</a:t>
            </a:r>
            <a:r>
              <a:rPr lang="en-US" dirty="0"/>
              <a:t> the future – up to  2030 and beyond</a:t>
            </a:r>
          </a:p>
          <a:p>
            <a:pPr>
              <a:lnSpc>
                <a:spcPct val="120000"/>
              </a:lnSpc>
            </a:pPr>
            <a:endParaRPr lang="en-US" dirty="0"/>
          </a:p>
          <a:p>
            <a:pPr>
              <a:lnSpc>
                <a:spcPct val="120000"/>
              </a:lnSpc>
            </a:pPr>
            <a:r>
              <a:rPr lang="en-US" dirty="0"/>
              <a:t>Planning for </a:t>
            </a:r>
            <a:r>
              <a:rPr lang="en-US" b="1" dirty="0"/>
              <a:t>medium-term trends </a:t>
            </a:r>
            <a:r>
              <a:rPr lang="en-US" dirty="0"/>
              <a:t>that will predictably affect prospects for SDGs</a:t>
            </a:r>
          </a:p>
          <a:p>
            <a:pPr>
              <a:lnSpc>
                <a:spcPct val="120000"/>
              </a:lnSpc>
            </a:pPr>
            <a:endParaRPr lang="en-US" dirty="0"/>
          </a:p>
          <a:p>
            <a:pPr lvl="1">
              <a:lnSpc>
                <a:spcPct val="120000"/>
              </a:lnSpc>
            </a:pPr>
            <a:r>
              <a:rPr lang="en-US" dirty="0"/>
              <a:t>A </a:t>
            </a:r>
            <a:r>
              <a:rPr lang="en-US" b="1" dirty="0"/>
              <a:t>warming climate</a:t>
            </a:r>
            <a:r>
              <a:rPr lang="en-US" dirty="0"/>
              <a:t>, with losses and damages but also low-carbon opportunities</a:t>
            </a:r>
          </a:p>
          <a:p>
            <a:pPr lvl="1">
              <a:lnSpc>
                <a:spcPct val="120000"/>
              </a:lnSpc>
            </a:pPr>
            <a:r>
              <a:rPr lang="en-US" dirty="0"/>
              <a:t>Losses in </a:t>
            </a:r>
            <a:r>
              <a:rPr lang="en-US" b="1" dirty="0"/>
              <a:t>nature and biodiversity</a:t>
            </a:r>
            <a:r>
              <a:rPr lang="en-US" dirty="0"/>
              <a:t>, putting 50% of GDP at risk</a:t>
            </a:r>
          </a:p>
          <a:p>
            <a:pPr lvl="1">
              <a:lnSpc>
                <a:spcPct val="120000"/>
              </a:lnSpc>
            </a:pPr>
            <a:r>
              <a:rPr lang="en-US" dirty="0"/>
              <a:t>A </a:t>
            </a:r>
            <a:r>
              <a:rPr lang="en-US" b="1" dirty="0"/>
              <a:t>digital transformation </a:t>
            </a:r>
            <a:r>
              <a:rPr lang="en-US" dirty="0"/>
              <a:t>– net effect for sustainable development?</a:t>
            </a:r>
          </a:p>
          <a:p>
            <a:pPr lvl="1">
              <a:lnSpc>
                <a:spcPct val="120000"/>
              </a:lnSpc>
            </a:pPr>
            <a:r>
              <a:rPr lang="en-US" b="1" dirty="0"/>
              <a:t>Demographic change</a:t>
            </a:r>
            <a:r>
              <a:rPr lang="en-US" dirty="0"/>
              <a:t>, altering the workforce and consumption patterns</a:t>
            </a:r>
          </a:p>
          <a:p>
            <a:pPr lvl="1">
              <a:lnSpc>
                <a:spcPct val="120000"/>
              </a:lnSpc>
            </a:pPr>
            <a:r>
              <a:rPr lang="en-US" dirty="0"/>
              <a:t>Growing </a:t>
            </a:r>
            <a:r>
              <a:rPr lang="en-US" b="1" dirty="0"/>
              <a:t>economic inequalities</a:t>
            </a:r>
            <a:r>
              <a:rPr lang="en-US" dirty="0"/>
              <a:t>, increasing social tensions</a:t>
            </a:r>
          </a:p>
          <a:p>
            <a:pPr marL="0" indent="0">
              <a:buNone/>
            </a:pPr>
            <a:endParaRPr lang="sv-SE" dirty="0"/>
          </a:p>
        </p:txBody>
      </p:sp>
      <p:pic>
        <p:nvPicPr>
          <p:cNvPr id="5" name="Picture 4">
            <a:extLst>
              <a:ext uri="{FF2B5EF4-FFF2-40B4-BE49-F238E27FC236}">
                <a16:creationId xmlns:a16="http://schemas.microsoft.com/office/drawing/2014/main" id="{E704CA93-8ACE-79C0-DA9B-A830012DEFE1}"/>
              </a:ext>
            </a:extLst>
          </p:cNvPr>
          <p:cNvPicPr>
            <a:picLocks noChangeAspect="1"/>
          </p:cNvPicPr>
          <p:nvPr/>
        </p:nvPicPr>
        <p:blipFill>
          <a:blip r:embed="rId2"/>
          <a:stretch>
            <a:fillRect/>
          </a:stretch>
        </p:blipFill>
        <p:spPr>
          <a:xfrm>
            <a:off x="6848928" y="2077244"/>
            <a:ext cx="5130800" cy="3848100"/>
          </a:xfrm>
          <a:prstGeom prst="rect">
            <a:avLst/>
          </a:prstGeom>
        </p:spPr>
      </p:pic>
    </p:spTree>
    <p:extLst>
      <p:ext uri="{BB962C8B-B14F-4D97-AF65-F5344CB8AC3E}">
        <p14:creationId xmlns:p14="http://schemas.microsoft.com/office/powerpoint/2010/main" val="2281008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5FBE-6937-2985-9902-3B43B6F01097}"/>
              </a:ext>
            </a:extLst>
          </p:cNvPr>
          <p:cNvSpPr>
            <a:spLocks noGrp="1"/>
          </p:cNvSpPr>
          <p:nvPr>
            <p:ph type="title"/>
          </p:nvPr>
        </p:nvSpPr>
        <p:spPr/>
        <p:txBody>
          <a:bodyPr/>
          <a:lstStyle/>
          <a:p>
            <a:r>
              <a:rPr lang="en-US" dirty="0"/>
              <a:t>SDG action and governance</a:t>
            </a:r>
            <a:endParaRPr lang="sv-SE" dirty="0"/>
          </a:p>
        </p:txBody>
      </p:sp>
      <p:sp>
        <p:nvSpPr>
          <p:cNvPr id="3" name="Content Placeholder 2">
            <a:extLst>
              <a:ext uri="{FF2B5EF4-FFF2-40B4-BE49-F238E27FC236}">
                <a16:creationId xmlns:a16="http://schemas.microsoft.com/office/drawing/2014/main" id="{F9E5781B-7E22-AC6F-C632-1B99712299A8}"/>
              </a:ext>
            </a:extLst>
          </p:cNvPr>
          <p:cNvSpPr>
            <a:spLocks noGrp="1"/>
          </p:cNvSpPr>
          <p:nvPr>
            <p:ph idx="1"/>
          </p:nvPr>
        </p:nvSpPr>
        <p:spPr>
          <a:xfrm>
            <a:off x="1119999" y="1825625"/>
            <a:ext cx="4077929" cy="4351338"/>
          </a:xfrm>
        </p:spPr>
        <p:txBody>
          <a:bodyPr>
            <a:normAutofit fontScale="92500"/>
          </a:bodyPr>
          <a:lstStyle/>
          <a:p>
            <a:r>
              <a:rPr lang="en-US" dirty="0"/>
              <a:t>Broad awareness – the SDG framework is robust</a:t>
            </a:r>
          </a:p>
          <a:p>
            <a:r>
              <a:rPr lang="en-US" dirty="0"/>
              <a:t>Increasing commitments, partnerships and institutional mechanisms</a:t>
            </a:r>
          </a:p>
          <a:p>
            <a:r>
              <a:rPr lang="en-US" dirty="0"/>
              <a:t>Weak links</a:t>
            </a:r>
          </a:p>
          <a:p>
            <a:pPr lvl="1"/>
            <a:r>
              <a:rPr lang="en-US" dirty="0"/>
              <a:t>Financing and budgeting</a:t>
            </a:r>
          </a:p>
          <a:p>
            <a:pPr lvl="1"/>
            <a:r>
              <a:rPr lang="en-US" dirty="0"/>
              <a:t>International cooperation</a:t>
            </a:r>
          </a:p>
          <a:p>
            <a:pPr lvl="1"/>
            <a:r>
              <a:rPr lang="en-US" dirty="0"/>
              <a:t>Accountability</a:t>
            </a:r>
            <a:endParaRPr lang="sv-SE" dirty="0"/>
          </a:p>
        </p:txBody>
      </p:sp>
      <p:pic>
        <p:nvPicPr>
          <p:cNvPr id="4" name="Picture 3">
            <a:extLst>
              <a:ext uri="{FF2B5EF4-FFF2-40B4-BE49-F238E27FC236}">
                <a16:creationId xmlns:a16="http://schemas.microsoft.com/office/drawing/2014/main" id="{365382B3-A36B-0BEC-A4A7-B1BAFEA81AFC}"/>
              </a:ext>
            </a:extLst>
          </p:cNvPr>
          <p:cNvPicPr>
            <a:picLocks noChangeAspect="1"/>
          </p:cNvPicPr>
          <p:nvPr/>
        </p:nvPicPr>
        <p:blipFill>
          <a:blip r:embed="rId2"/>
          <a:stretch>
            <a:fillRect/>
          </a:stretch>
        </p:blipFill>
        <p:spPr>
          <a:xfrm>
            <a:off x="5557157" y="1930174"/>
            <a:ext cx="6270008" cy="3907875"/>
          </a:xfrm>
          <a:prstGeom prst="rect">
            <a:avLst/>
          </a:prstGeom>
        </p:spPr>
      </p:pic>
      <p:sp>
        <p:nvSpPr>
          <p:cNvPr id="5" name="TextBox 4">
            <a:extLst>
              <a:ext uri="{FF2B5EF4-FFF2-40B4-BE49-F238E27FC236}">
                <a16:creationId xmlns:a16="http://schemas.microsoft.com/office/drawing/2014/main" id="{0123B898-324D-5180-5DDE-2E039A22D46C}"/>
              </a:ext>
            </a:extLst>
          </p:cNvPr>
          <p:cNvSpPr txBox="1"/>
          <p:nvPr/>
        </p:nvSpPr>
        <p:spPr>
          <a:xfrm>
            <a:off x="9465129" y="5838049"/>
            <a:ext cx="26289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SDSN, 2022. SDG Index</a:t>
            </a:r>
            <a:endParaRPr kumimoji="0" lang="sv-SE"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8846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CA61A-BDB5-AA99-6B1D-ED437EFEF660}"/>
              </a:ext>
            </a:extLst>
          </p:cNvPr>
          <p:cNvSpPr>
            <a:spLocks noGrp="1"/>
          </p:cNvSpPr>
          <p:nvPr>
            <p:ph type="title"/>
          </p:nvPr>
        </p:nvSpPr>
        <p:spPr>
          <a:xfrm>
            <a:off x="838201" y="365125"/>
            <a:ext cx="4827104" cy="1325563"/>
          </a:xfrm>
        </p:spPr>
        <p:txBody>
          <a:bodyPr>
            <a:normAutofit/>
          </a:bodyPr>
          <a:lstStyle/>
          <a:p>
            <a:r>
              <a:rPr lang="en-US" sz="4200" dirty="0">
                <a:gradFill flip="none" rotWithShape="1">
                  <a:gsLst>
                    <a:gs pos="28000">
                      <a:srgbClr val="EDEDED"/>
                    </a:gs>
                    <a:gs pos="0">
                      <a:srgbClr val="BFBFBF"/>
                    </a:gs>
                    <a:gs pos="100000">
                      <a:srgbClr val="FFFFFF"/>
                    </a:gs>
                  </a:gsLst>
                  <a:lin ang="4800000" scaled="0"/>
                  <a:tileRect/>
                </a:gradFill>
              </a:rPr>
              <a:t>Incorporating new scientific knowledge</a:t>
            </a:r>
            <a:endParaRPr lang="sv-SE" sz="4200" dirty="0">
              <a:gradFill flip="none" rotWithShape="1">
                <a:gsLst>
                  <a:gs pos="28000">
                    <a:srgbClr val="EDEDED"/>
                  </a:gs>
                  <a:gs pos="0">
                    <a:srgbClr val="BFBFBF"/>
                  </a:gs>
                  <a:gs pos="100000">
                    <a:srgbClr val="FFFFFF"/>
                  </a:gs>
                </a:gsLst>
                <a:lin ang="4800000" scaled="0"/>
                <a:tileRect/>
              </a:gradFill>
            </a:endParaRPr>
          </a:p>
        </p:txBody>
      </p:sp>
      <p:sp>
        <p:nvSpPr>
          <p:cNvPr id="3" name="Content Placeholder 2">
            <a:extLst>
              <a:ext uri="{FF2B5EF4-FFF2-40B4-BE49-F238E27FC236}">
                <a16:creationId xmlns:a16="http://schemas.microsoft.com/office/drawing/2014/main" id="{3263F343-D503-C77B-A0A8-F9FA8FF7027B}"/>
              </a:ext>
            </a:extLst>
          </p:cNvPr>
          <p:cNvSpPr>
            <a:spLocks noGrp="1"/>
          </p:cNvSpPr>
          <p:nvPr>
            <p:ph idx="1"/>
          </p:nvPr>
        </p:nvSpPr>
        <p:spPr>
          <a:xfrm>
            <a:off x="1120000" y="1825625"/>
            <a:ext cx="4545305" cy="4351338"/>
          </a:xfrm>
        </p:spPr>
        <p:txBody>
          <a:bodyPr>
            <a:normAutofit fontScale="77500" lnSpcReduction="20000"/>
          </a:bodyPr>
          <a:lstStyle/>
          <a:p>
            <a:pPr marL="0" indent="0">
              <a:lnSpc>
                <a:spcPct val="120000"/>
              </a:lnSpc>
              <a:buNone/>
            </a:pPr>
            <a:r>
              <a:rPr lang="en-US" sz="2600" dirty="0">
                <a:gradFill>
                  <a:gsLst>
                    <a:gs pos="34000">
                      <a:srgbClr val="EDEDED"/>
                    </a:gs>
                    <a:gs pos="0">
                      <a:srgbClr val="BFBFBF"/>
                    </a:gs>
                    <a:gs pos="100000">
                      <a:srgbClr val="FFFFFF"/>
                    </a:gs>
                  </a:gsLst>
                  <a:lin ang="4800000" scaled="0"/>
                </a:gradFill>
              </a:rPr>
              <a:t>We have new science-based tools and data: </a:t>
            </a:r>
          </a:p>
          <a:p>
            <a:pPr marL="0" indent="0">
              <a:lnSpc>
                <a:spcPct val="120000"/>
              </a:lnSpc>
              <a:buNone/>
            </a:pPr>
            <a:r>
              <a:rPr lang="en-US" sz="2000" b="1" dirty="0">
                <a:gradFill>
                  <a:gsLst>
                    <a:gs pos="34000">
                      <a:srgbClr val="EDEDED"/>
                    </a:gs>
                    <a:gs pos="0">
                      <a:srgbClr val="BFBFBF"/>
                    </a:gs>
                    <a:gs pos="100000">
                      <a:srgbClr val="FFFFFF"/>
                    </a:gs>
                  </a:gsLst>
                  <a:lin ang="4800000" scaled="0"/>
                </a:gradFill>
              </a:rPr>
              <a:t>SDG interlinkages</a:t>
            </a:r>
          </a:p>
          <a:p>
            <a:pPr>
              <a:lnSpc>
                <a:spcPct val="120000"/>
              </a:lnSpc>
            </a:pPr>
            <a:r>
              <a:rPr lang="en-US" sz="2000" i="1" dirty="0">
                <a:gradFill>
                  <a:gsLst>
                    <a:gs pos="34000">
                      <a:srgbClr val="EDEDED"/>
                    </a:gs>
                    <a:gs pos="0">
                      <a:srgbClr val="BFBFBF"/>
                    </a:gs>
                    <a:gs pos="100000">
                      <a:srgbClr val="FFFFFF"/>
                    </a:gs>
                  </a:gsLst>
                  <a:lin ang="4800000" scaled="0"/>
                </a:gradFill>
              </a:rPr>
              <a:t>Which SDGs are particularly synergistic or involve trade-offs?</a:t>
            </a:r>
          </a:p>
          <a:p>
            <a:pPr marL="0" indent="0">
              <a:lnSpc>
                <a:spcPct val="120000"/>
              </a:lnSpc>
              <a:buNone/>
            </a:pPr>
            <a:r>
              <a:rPr lang="en-US" sz="2000" b="1" dirty="0">
                <a:gradFill>
                  <a:gsLst>
                    <a:gs pos="34000">
                      <a:srgbClr val="EDEDED"/>
                    </a:gs>
                    <a:gs pos="0">
                      <a:srgbClr val="BFBFBF"/>
                    </a:gs>
                    <a:gs pos="100000">
                      <a:srgbClr val="FFFFFF"/>
                    </a:gs>
                  </a:gsLst>
                  <a:lin ang="4800000" scaled="0"/>
                </a:gradFill>
              </a:rPr>
              <a:t>International spillovers</a:t>
            </a:r>
          </a:p>
          <a:p>
            <a:pPr>
              <a:lnSpc>
                <a:spcPct val="120000"/>
              </a:lnSpc>
            </a:pPr>
            <a:r>
              <a:rPr lang="en-US" sz="2000" i="1" dirty="0">
                <a:gradFill>
                  <a:gsLst>
                    <a:gs pos="34000">
                      <a:srgbClr val="EDEDED"/>
                    </a:gs>
                    <a:gs pos="0">
                      <a:srgbClr val="BFBFBF"/>
                    </a:gs>
                    <a:gs pos="100000">
                      <a:srgbClr val="FFFFFF"/>
                    </a:gs>
                  </a:gsLst>
                  <a:lin ang="4800000" scaled="0"/>
                </a:gradFill>
              </a:rPr>
              <a:t>How are we interdependent?</a:t>
            </a:r>
          </a:p>
          <a:p>
            <a:pPr marL="0" indent="0">
              <a:lnSpc>
                <a:spcPct val="120000"/>
              </a:lnSpc>
              <a:buNone/>
            </a:pPr>
            <a:r>
              <a:rPr lang="en-US" sz="2000" b="1" dirty="0">
                <a:gradFill>
                  <a:gsLst>
                    <a:gs pos="34000">
                      <a:srgbClr val="EDEDED"/>
                    </a:gs>
                    <a:gs pos="0">
                      <a:srgbClr val="BFBFBF"/>
                    </a:gs>
                    <a:gs pos="100000">
                      <a:srgbClr val="FFFFFF"/>
                    </a:gs>
                  </a:gsLst>
                  <a:lin ang="4800000" scaled="0"/>
                </a:gradFill>
              </a:rPr>
              <a:t>Scenario modelling</a:t>
            </a:r>
          </a:p>
          <a:p>
            <a:pPr>
              <a:lnSpc>
                <a:spcPct val="120000"/>
              </a:lnSpc>
            </a:pPr>
            <a:r>
              <a:rPr lang="en-US" sz="2000" i="1" dirty="0">
                <a:gradFill>
                  <a:gsLst>
                    <a:gs pos="34000">
                      <a:srgbClr val="EDEDED"/>
                    </a:gs>
                    <a:gs pos="0">
                      <a:srgbClr val="BFBFBF"/>
                    </a:gs>
                    <a:gs pos="100000">
                      <a:srgbClr val="FFFFFF"/>
                    </a:gs>
                  </a:gsLst>
                  <a:lin ang="4800000" scaled="0"/>
                </a:gradFill>
              </a:rPr>
              <a:t>Where are we heading, and what if we change?</a:t>
            </a:r>
          </a:p>
          <a:p>
            <a:pPr lvl="1">
              <a:lnSpc>
                <a:spcPct val="120000"/>
              </a:lnSpc>
            </a:pPr>
            <a:endParaRPr lang="en-US" sz="2000" dirty="0">
              <a:gradFill>
                <a:gsLst>
                  <a:gs pos="34000">
                    <a:srgbClr val="EDEDED"/>
                  </a:gs>
                  <a:gs pos="0">
                    <a:srgbClr val="BFBFBF"/>
                  </a:gs>
                  <a:gs pos="100000">
                    <a:srgbClr val="FFFFFF"/>
                  </a:gs>
                </a:gsLst>
                <a:lin ang="4800000" scaled="0"/>
              </a:gradFill>
            </a:endParaRPr>
          </a:p>
          <a:p>
            <a:pPr marL="0" indent="0">
              <a:lnSpc>
                <a:spcPct val="120000"/>
              </a:lnSpc>
              <a:buNone/>
            </a:pPr>
            <a:r>
              <a:rPr lang="en-US" sz="2000" dirty="0">
                <a:gradFill>
                  <a:gsLst>
                    <a:gs pos="34000">
                      <a:srgbClr val="EDEDED"/>
                    </a:gs>
                    <a:gs pos="0">
                      <a:srgbClr val="BFBFBF"/>
                    </a:gs>
                    <a:gs pos="100000">
                      <a:srgbClr val="FFFFFF"/>
                    </a:gs>
                  </a:gsLst>
                  <a:lin ang="4800000" scaled="0"/>
                </a:gradFill>
              </a:rPr>
              <a:t>Need for accelerated and intensified science-policy-society collaboration, with a clear focus on action and implementation. </a:t>
            </a:r>
          </a:p>
        </p:txBody>
      </p:sp>
      <p:pic>
        <p:nvPicPr>
          <p:cNvPr id="4" name="Picture 3">
            <a:extLst>
              <a:ext uri="{FF2B5EF4-FFF2-40B4-BE49-F238E27FC236}">
                <a16:creationId xmlns:a16="http://schemas.microsoft.com/office/drawing/2014/main" id="{EE98F887-E8C4-DA07-988B-E75D2A6DF3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11143" y="233044"/>
            <a:ext cx="3871055" cy="3629114"/>
          </a:xfrm>
          <a:prstGeom prst="rect">
            <a:avLst/>
          </a:prstGeom>
        </p:spPr>
      </p:pic>
      <p:pic>
        <p:nvPicPr>
          <p:cNvPr id="5" name="Picture 4">
            <a:extLst>
              <a:ext uri="{FF2B5EF4-FFF2-40B4-BE49-F238E27FC236}">
                <a16:creationId xmlns:a16="http://schemas.microsoft.com/office/drawing/2014/main" id="{08F3A884-0C56-B785-80A1-78E93FE7D883}"/>
              </a:ext>
            </a:extLst>
          </p:cNvPr>
          <p:cNvPicPr>
            <a:picLocks noChangeAspect="1"/>
          </p:cNvPicPr>
          <p:nvPr/>
        </p:nvPicPr>
        <p:blipFill>
          <a:blip r:embed="rId3"/>
          <a:stretch>
            <a:fillRect/>
          </a:stretch>
        </p:blipFill>
        <p:spPr>
          <a:xfrm>
            <a:off x="6021523" y="3662043"/>
            <a:ext cx="5450296" cy="2962913"/>
          </a:xfrm>
          <a:prstGeom prst="rect">
            <a:avLst/>
          </a:prstGeom>
        </p:spPr>
      </p:pic>
      <p:sp>
        <p:nvSpPr>
          <p:cNvPr id="6" name="TextBox 5">
            <a:extLst>
              <a:ext uri="{FF2B5EF4-FFF2-40B4-BE49-F238E27FC236}">
                <a16:creationId xmlns:a16="http://schemas.microsoft.com/office/drawing/2014/main" id="{46F8B403-2005-2B67-200B-2BFD3AD857D7}"/>
              </a:ext>
            </a:extLst>
          </p:cNvPr>
          <p:cNvSpPr txBox="1"/>
          <p:nvPr/>
        </p:nvSpPr>
        <p:spPr>
          <a:xfrm>
            <a:off x="8937171" y="6624956"/>
            <a:ext cx="246561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Hughes et al. 2021</a:t>
            </a:r>
            <a:endParaRPr kumimoji="0" lang="sv-SE"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85999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A534-6119-F6CE-5D4F-9EB30FC7D3FC}"/>
              </a:ext>
            </a:extLst>
          </p:cNvPr>
          <p:cNvSpPr>
            <a:spLocks noGrp="1"/>
          </p:cNvSpPr>
          <p:nvPr>
            <p:ph type="title"/>
          </p:nvPr>
        </p:nvSpPr>
        <p:spPr>
          <a:xfrm>
            <a:off x="310242" y="365125"/>
            <a:ext cx="11696701" cy="1131661"/>
          </a:xfrm>
        </p:spPr>
        <p:txBody>
          <a:bodyPr>
            <a:normAutofit/>
          </a:bodyPr>
          <a:lstStyle/>
          <a:p>
            <a:r>
              <a:rPr lang="en-US" sz="4800" dirty="0"/>
              <a:t>Transformative change and key interventions</a:t>
            </a:r>
            <a:endParaRPr lang="sv-SE" sz="4800" dirty="0"/>
          </a:p>
        </p:txBody>
      </p:sp>
      <p:sp>
        <p:nvSpPr>
          <p:cNvPr id="3" name="Content Placeholder 2">
            <a:extLst>
              <a:ext uri="{FF2B5EF4-FFF2-40B4-BE49-F238E27FC236}">
                <a16:creationId xmlns:a16="http://schemas.microsoft.com/office/drawing/2014/main" id="{90CF8C04-EA31-73CE-306A-B8455A87DF0C}"/>
              </a:ext>
            </a:extLst>
          </p:cNvPr>
          <p:cNvSpPr>
            <a:spLocks noGrp="1"/>
          </p:cNvSpPr>
          <p:nvPr>
            <p:ph idx="1"/>
          </p:nvPr>
        </p:nvSpPr>
        <p:spPr>
          <a:xfrm>
            <a:off x="6096000" y="1825625"/>
            <a:ext cx="5257799" cy="4351338"/>
          </a:xfrm>
        </p:spPr>
        <p:txBody>
          <a:bodyPr>
            <a:normAutofit fontScale="70000" lnSpcReduction="20000"/>
          </a:bodyPr>
          <a:lstStyle/>
          <a:p>
            <a:r>
              <a:rPr lang="en-US" dirty="0"/>
              <a:t>2019 GSDR framework</a:t>
            </a:r>
          </a:p>
          <a:p>
            <a:r>
              <a:rPr lang="en-US" dirty="0"/>
              <a:t>New lever: Capacity-building</a:t>
            </a:r>
          </a:p>
          <a:p>
            <a:r>
              <a:rPr lang="en-US" dirty="0"/>
              <a:t>Example key interventions:</a:t>
            </a:r>
          </a:p>
          <a:p>
            <a:endParaRPr lang="en-US" dirty="0"/>
          </a:p>
          <a:p>
            <a:pPr lvl="1"/>
            <a:r>
              <a:rPr lang="en-US" dirty="0"/>
              <a:t>Universal health coverage, doubled health budgets</a:t>
            </a:r>
          </a:p>
          <a:p>
            <a:pPr lvl="1"/>
            <a:r>
              <a:rPr lang="en-US" dirty="0"/>
              <a:t>Universal social insurance, double R&amp;D budgets</a:t>
            </a:r>
          </a:p>
          <a:p>
            <a:pPr lvl="1"/>
            <a:r>
              <a:rPr lang="en-US" dirty="0"/>
              <a:t>Public procurement for sustainable diets, green fertilizer mandate</a:t>
            </a:r>
          </a:p>
          <a:p>
            <a:pPr lvl="1"/>
            <a:r>
              <a:rPr lang="en-US" dirty="0"/>
              <a:t>Carbon pricing, EV mandates, coal phase-out</a:t>
            </a:r>
          </a:p>
          <a:p>
            <a:pPr lvl="1"/>
            <a:r>
              <a:rPr lang="en-US" dirty="0"/>
              <a:t>Public transport investment, access to basic services</a:t>
            </a:r>
          </a:p>
          <a:p>
            <a:pPr lvl="1"/>
            <a:r>
              <a:rPr lang="en-US" dirty="0"/>
              <a:t>Payment for nature-based solutions, secure land tenure, metrics beyond GDP</a:t>
            </a:r>
          </a:p>
          <a:p>
            <a:pPr lvl="1"/>
            <a:endParaRPr lang="en-US" dirty="0"/>
          </a:p>
          <a:p>
            <a:r>
              <a:rPr lang="sv-SE" dirty="0"/>
              <a:t>Take an integrated and dynamic approach</a:t>
            </a:r>
          </a:p>
        </p:txBody>
      </p:sp>
      <p:pic>
        <p:nvPicPr>
          <p:cNvPr id="4" name="Picture 3">
            <a:extLst>
              <a:ext uri="{FF2B5EF4-FFF2-40B4-BE49-F238E27FC236}">
                <a16:creationId xmlns:a16="http://schemas.microsoft.com/office/drawing/2014/main" id="{87B5092C-7438-7E9D-BE25-795C0BBA0F3A}"/>
              </a:ext>
            </a:extLst>
          </p:cNvPr>
          <p:cNvPicPr>
            <a:picLocks noChangeAspect="1"/>
          </p:cNvPicPr>
          <p:nvPr/>
        </p:nvPicPr>
        <p:blipFill>
          <a:blip r:embed="rId2"/>
          <a:stretch>
            <a:fillRect/>
          </a:stretch>
        </p:blipFill>
        <p:spPr>
          <a:xfrm>
            <a:off x="249040" y="1690688"/>
            <a:ext cx="5608806" cy="4852837"/>
          </a:xfrm>
          <a:prstGeom prst="rect">
            <a:avLst/>
          </a:prstGeom>
        </p:spPr>
      </p:pic>
    </p:spTree>
    <p:extLst>
      <p:ext uri="{BB962C8B-B14F-4D97-AF65-F5344CB8AC3E}">
        <p14:creationId xmlns:p14="http://schemas.microsoft.com/office/powerpoint/2010/main" val="378084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7CA7-A1C3-42E4-934C-14C92B1A5D48}"/>
              </a:ext>
            </a:extLst>
          </p:cNvPr>
          <p:cNvSpPr>
            <a:spLocks noGrp="1"/>
          </p:cNvSpPr>
          <p:nvPr>
            <p:ph type="title"/>
          </p:nvPr>
        </p:nvSpPr>
        <p:spPr>
          <a:xfrm>
            <a:off x="1245979" y="32173"/>
            <a:ext cx="9835678" cy="1324506"/>
          </a:xfrm>
        </p:spPr>
        <p:txBody>
          <a:bodyPr anchor="ctr">
            <a:normAutofit fontScale="90000"/>
          </a:bodyPr>
          <a:lstStyle/>
          <a:p>
            <a:r>
              <a:rPr lang="en-US" sz="4000" dirty="0"/>
              <a:t>Chapter 3: Accelerating Transformations to SDGs</a:t>
            </a:r>
            <a:br>
              <a:rPr lang="en-US" sz="2800" dirty="0"/>
            </a:br>
            <a:endParaRPr lang="en-US" sz="2800" dirty="0"/>
          </a:p>
        </p:txBody>
      </p:sp>
      <p:sp>
        <p:nvSpPr>
          <p:cNvPr id="3" name="Content Placeholder 2">
            <a:extLst>
              <a:ext uri="{FF2B5EF4-FFF2-40B4-BE49-F238E27FC236}">
                <a16:creationId xmlns:a16="http://schemas.microsoft.com/office/drawing/2014/main" id="{E7AE94BD-D170-436B-90A2-A10D99CC31A9}"/>
              </a:ext>
            </a:extLst>
          </p:cNvPr>
          <p:cNvSpPr>
            <a:spLocks noGrp="1"/>
          </p:cNvSpPr>
          <p:nvPr>
            <p:ph idx="1"/>
          </p:nvPr>
        </p:nvSpPr>
        <p:spPr>
          <a:xfrm>
            <a:off x="1295400" y="991078"/>
            <a:ext cx="10341864" cy="731201"/>
          </a:xfrm>
        </p:spPr>
        <p:txBody>
          <a:bodyPr>
            <a:normAutofit lnSpcReduction="10000"/>
          </a:bodyPr>
          <a:lstStyle/>
          <a:p>
            <a:pPr marL="0" indent="0">
              <a:buNone/>
            </a:pPr>
            <a:r>
              <a:rPr lang="en-US" sz="2400" dirty="0">
                <a:gradFill>
                  <a:gsLst>
                    <a:gs pos="34000">
                      <a:schemeClr val="tx1">
                        <a:lumMod val="93000"/>
                      </a:schemeClr>
                    </a:gs>
                    <a:gs pos="0">
                      <a:schemeClr val="bg1">
                        <a:lumMod val="25000"/>
                        <a:lumOff val="75000"/>
                      </a:schemeClr>
                    </a:gs>
                    <a:gs pos="100000">
                      <a:schemeClr val="tx1"/>
                    </a:gs>
                  </a:gsLst>
                  <a:lin ang="4800000" scaled="0"/>
                </a:gradFill>
              </a:rPr>
              <a:t>Can we strategically enable SDG solutions to move from emergence to acceleration to stabilization – tracing an S-curve? </a:t>
            </a:r>
          </a:p>
        </p:txBody>
      </p:sp>
      <p:pic>
        <p:nvPicPr>
          <p:cNvPr id="7" name="Picture 6">
            <a:extLst>
              <a:ext uri="{FF2B5EF4-FFF2-40B4-BE49-F238E27FC236}">
                <a16:creationId xmlns:a16="http://schemas.microsoft.com/office/drawing/2014/main" id="{919DB0E3-14F3-E83F-9E76-530360043FF7}"/>
              </a:ext>
            </a:extLst>
          </p:cNvPr>
          <p:cNvPicPr>
            <a:picLocks noChangeAspect="1"/>
          </p:cNvPicPr>
          <p:nvPr/>
        </p:nvPicPr>
        <p:blipFill>
          <a:blip r:embed="rId4"/>
          <a:stretch>
            <a:fillRect/>
          </a:stretch>
        </p:blipFill>
        <p:spPr>
          <a:xfrm>
            <a:off x="1349606" y="1848679"/>
            <a:ext cx="9358676" cy="4868290"/>
          </a:xfrm>
          <a:prstGeom prst="rect">
            <a:avLst/>
          </a:prstGeom>
        </p:spPr>
      </p:pic>
    </p:spTree>
    <p:extLst>
      <p:ext uri="{BB962C8B-B14F-4D97-AF65-F5344CB8AC3E}">
        <p14:creationId xmlns:p14="http://schemas.microsoft.com/office/powerpoint/2010/main" val="72126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56E2A1-7BFB-D02E-09E9-B4D8A8D7FE69}"/>
              </a:ext>
            </a:extLst>
          </p:cNvPr>
          <p:cNvPicPr>
            <a:picLocks noChangeAspect="1"/>
          </p:cNvPicPr>
          <p:nvPr/>
        </p:nvPicPr>
        <p:blipFill>
          <a:blip r:embed="rId2"/>
          <a:stretch>
            <a:fillRect/>
          </a:stretch>
        </p:blipFill>
        <p:spPr>
          <a:xfrm>
            <a:off x="470902" y="2305043"/>
            <a:ext cx="5328366" cy="3627434"/>
          </a:xfrm>
          <a:prstGeom prst="rect">
            <a:avLst/>
          </a:prstGeom>
        </p:spPr>
      </p:pic>
      <p:pic>
        <p:nvPicPr>
          <p:cNvPr id="3" name="Picture 2">
            <a:extLst>
              <a:ext uri="{FF2B5EF4-FFF2-40B4-BE49-F238E27FC236}">
                <a16:creationId xmlns:a16="http://schemas.microsoft.com/office/drawing/2014/main" id="{5EA0ACFF-4A20-55D1-4E5F-5AD61AFF98AC}"/>
              </a:ext>
            </a:extLst>
          </p:cNvPr>
          <p:cNvPicPr>
            <a:picLocks noChangeAspect="1"/>
          </p:cNvPicPr>
          <p:nvPr/>
        </p:nvPicPr>
        <p:blipFill>
          <a:blip r:embed="rId3"/>
          <a:stretch>
            <a:fillRect/>
          </a:stretch>
        </p:blipFill>
        <p:spPr>
          <a:xfrm>
            <a:off x="5903025" y="2305043"/>
            <a:ext cx="6830490" cy="3311985"/>
          </a:xfrm>
          <a:prstGeom prst="rect">
            <a:avLst/>
          </a:prstGeom>
        </p:spPr>
      </p:pic>
      <p:sp>
        <p:nvSpPr>
          <p:cNvPr id="4" name="Title 3">
            <a:extLst>
              <a:ext uri="{FF2B5EF4-FFF2-40B4-BE49-F238E27FC236}">
                <a16:creationId xmlns:a16="http://schemas.microsoft.com/office/drawing/2014/main" id="{3E35435E-C457-B572-5605-D08F897A2A97}"/>
              </a:ext>
            </a:extLst>
          </p:cNvPr>
          <p:cNvSpPr>
            <a:spLocks noGrp="1"/>
          </p:cNvSpPr>
          <p:nvPr>
            <p:ph type="title"/>
          </p:nvPr>
        </p:nvSpPr>
        <p:spPr>
          <a:xfrm>
            <a:off x="195943" y="365125"/>
            <a:ext cx="11849100" cy="1325563"/>
          </a:xfrm>
        </p:spPr>
        <p:txBody>
          <a:bodyPr>
            <a:normAutofit/>
          </a:bodyPr>
          <a:lstStyle/>
          <a:p>
            <a:r>
              <a:rPr lang="en-US" sz="3600" dirty="0"/>
              <a:t>Examples of s-curves - </a:t>
            </a:r>
            <a:r>
              <a:rPr lang="en-US" sz="3200" dirty="0"/>
              <a:t>Technological, social and policy innovations</a:t>
            </a:r>
            <a:endParaRPr lang="sv-SE" sz="3200" dirty="0"/>
          </a:p>
        </p:txBody>
      </p:sp>
      <p:sp>
        <p:nvSpPr>
          <p:cNvPr id="6" name="TextBox 5">
            <a:extLst>
              <a:ext uri="{FF2B5EF4-FFF2-40B4-BE49-F238E27FC236}">
                <a16:creationId xmlns:a16="http://schemas.microsoft.com/office/drawing/2014/main" id="{A71C0F12-DD8A-FE56-B6F0-9227BB2C62E4}"/>
              </a:ext>
            </a:extLst>
          </p:cNvPr>
          <p:cNvSpPr txBox="1"/>
          <p:nvPr/>
        </p:nvSpPr>
        <p:spPr>
          <a:xfrm>
            <a:off x="1012371" y="1690688"/>
            <a:ext cx="268332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Vaccine coverage</a:t>
            </a:r>
            <a:endParaRPr kumimoji="0" lang="sv-SE"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7" name="TextBox 6">
            <a:extLst>
              <a:ext uri="{FF2B5EF4-FFF2-40B4-BE49-F238E27FC236}">
                <a16:creationId xmlns:a16="http://schemas.microsoft.com/office/drawing/2014/main" id="{BE7BC3DC-6FB8-39CE-9B1C-E1E943BC752B}"/>
              </a:ext>
            </a:extLst>
          </p:cNvPr>
          <p:cNvSpPr txBox="1"/>
          <p:nvPr/>
        </p:nvSpPr>
        <p:spPr>
          <a:xfrm>
            <a:off x="6147706" y="1701574"/>
            <a:ext cx="380727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Share of electric vehicles</a:t>
            </a:r>
            <a:endParaRPr kumimoji="0" lang="sv-SE"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56635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20B73A-854B-C479-DE9F-8C8BDA2C719D}"/>
              </a:ext>
            </a:extLst>
          </p:cNvPr>
          <p:cNvPicPr>
            <a:picLocks noChangeAspect="1"/>
          </p:cNvPicPr>
          <p:nvPr/>
        </p:nvPicPr>
        <p:blipFill>
          <a:blip r:embed="rId2"/>
          <a:stretch>
            <a:fillRect/>
          </a:stretch>
        </p:blipFill>
        <p:spPr>
          <a:xfrm>
            <a:off x="740229" y="1825624"/>
            <a:ext cx="6719645" cy="3970699"/>
          </a:xfrm>
          <a:prstGeom prst="rect">
            <a:avLst/>
          </a:prstGeom>
        </p:spPr>
      </p:pic>
      <p:sp>
        <p:nvSpPr>
          <p:cNvPr id="2" name="Title 1">
            <a:extLst>
              <a:ext uri="{FF2B5EF4-FFF2-40B4-BE49-F238E27FC236}">
                <a16:creationId xmlns:a16="http://schemas.microsoft.com/office/drawing/2014/main" id="{D092C034-97D6-BB22-7969-3A0FC4F02945}"/>
              </a:ext>
            </a:extLst>
          </p:cNvPr>
          <p:cNvSpPr>
            <a:spLocks noGrp="1"/>
          </p:cNvSpPr>
          <p:nvPr>
            <p:ph type="title"/>
          </p:nvPr>
        </p:nvSpPr>
        <p:spPr/>
        <p:txBody>
          <a:bodyPr>
            <a:normAutofit/>
          </a:bodyPr>
          <a:lstStyle/>
          <a:p>
            <a:r>
              <a:rPr lang="en-US" sz="4800" dirty="0"/>
              <a:t>Capacities for dynamic transformations</a:t>
            </a:r>
            <a:endParaRPr lang="sv-SE" sz="4800" dirty="0"/>
          </a:p>
        </p:txBody>
      </p:sp>
      <p:sp>
        <p:nvSpPr>
          <p:cNvPr id="4" name="Content Placeholder 3">
            <a:extLst>
              <a:ext uri="{FF2B5EF4-FFF2-40B4-BE49-F238E27FC236}">
                <a16:creationId xmlns:a16="http://schemas.microsoft.com/office/drawing/2014/main" id="{44DF4707-A776-3693-0B8B-A722616C6B90}"/>
              </a:ext>
            </a:extLst>
          </p:cNvPr>
          <p:cNvSpPr>
            <a:spLocks noGrp="1"/>
          </p:cNvSpPr>
          <p:nvPr>
            <p:ph idx="1"/>
          </p:nvPr>
        </p:nvSpPr>
        <p:spPr>
          <a:xfrm>
            <a:off x="7620000" y="2590799"/>
            <a:ext cx="3951513" cy="3548063"/>
          </a:xfrm>
        </p:spPr>
        <p:txBody>
          <a:bodyPr/>
          <a:lstStyle/>
          <a:p>
            <a:r>
              <a:rPr lang="en-US" dirty="0"/>
              <a:t>Nurture innovation</a:t>
            </a:r>
          </a:p>
          <a:p>
            <a:r>
              <a:rPr lang="en-US" dirty="0"/>
              <a:t>Give strategic direction</a:t>
            </a:r>
          </a:p>
          <a:p>
            <a:r>
              <a:rPr lang="en-US" dirty="0"/>
              <a:t>Manage impediments</a:t>
            </a:r>
            <a:endParaRPr lang="sv-SE" dirty="0"/>
          </a:p>
        </p:txBody>
      </p:sp>
    </p:spTree>
    <p:extLst>
      <p:ext uri="{BB962C8B-B14F-4D97-AF65-F5344CB8AC3E}">
        <p14:creationId xmlns:p14="http://schemas.microsoft.com/office/powerpoint/2010/main" val="2521498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DD162-A875-43FD-91F8-6257C313F2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7849" y="1490411"/>
            <a:ext cx="7276437" cy="5122660"/>
          </a:xfrm>
          <a:prstGeom prst="rect">
            <a:avLst/>
          </a:prstGeom>
        </p:spPr>
      </p:pic>
      <p:sp>
        <p:nvSpPr>
          <p:cNvPr id="2" name="Title 1">
            <a:extLst>
              <a:ext uri="{FF2B5EF4-FFF2-40B4-BE49-F238E27FC236}">
                <a16:creationId xmlns:a16="http://schemas.microsoft.com/office/drawing/2014/main" id="{B07B87B6-9358-D76E-E6C5-AE1819DA8D94}"/>
              </a:ext>
            </a:extLst>
          </p:cNvPr>
          <p:cNvSpPr>
            <a:spLocks noGrp="1"/>
          </p:cNvSpPr>
          <p:nvPr>
            <p:ph type="title"/>
          </p:nvPr>
        </p:nvSpPr>
        <p:spPr>
          <a:xfrm>
            <a:off x="838199" y="365125"/>
            <a:ext cx="11065329" cy="1325563"/>
          </a:xfrm>
        </p:spPr>
        <p:txBody>
          <a:bodyPr>
            <a:normAutofit fontScale="90000"/>
          </a:bodyPr>
          <a:lstStyle/>
          <a:p>
            <a:r>
              <a:rPr lang="en-US" dirty="0"/>
              <a:t>Capacities for integrated transformations</a:t>
            </a:r>
            <a:endParaRPr lang="sv-SE" dirty="0"/>
          </a:p>
        </p:txBody>
      </p:sp>
      <p:sp>
        <p:nvSpPr>
          <p:cNvPr id="4" name="Content Placeholder 3">
            <a:extLst>
              <a:ext uri="{FF2B5EF4-FFF2-40B4-BE49-F238E27FC236}">
                <a16:creationId xmlns:a16="http://schemas.microsoft.com/office/drawing/2014/main" id="{499A0004-404C-B6AA-0F2C-F046741E2338}"/>
              </a:ext>
            </a:extLst>
          </p:cNvPr>
          <p:cNvSpPr>
            <a:spLocks noGrp="1"/>
          </p:cNvSpPr>
          <p:nvPr>
            <p:ph idx="1"/>
          </p:nvPr>
        </p:nvSpPr>
        <p:spPr>
          <a:xfrm>
            <a:off x="8528958" y="2721429"/>
            <a:ext cx="2824842" cy="3455534"/>
          </a:xfrm>
        </p:spPr>
        <p:txBody>
          <a:bodyPr/>
          <a:lstStyle/>
          <a:p>
            <a:pPr marL="0" indent="0">
              <a:buNone/>
            </a:pPr>
            <a:r>
              <a:rPr lang="en-US" dirty="0"/>
              <a:t>From a single </a:t>
            </a:r>
          </a:p>
          <a:p>
            <a:pPr marL="0" indent="0">
              <a:buNone/>
            </a:pPr>
            <a:r>
              <a:rPr lang="en-US" dirty="0"/>
              <a:t>“s-curve” </a:t>
            </a:r>
          </a:p>
          <a:p>
            <a:pPr marL="0" indent="0">
              <a:buNone/>
            </a:pPr>
            <a:r>
              <a:rPr lang="en-US" dirty="0"/>
              <a:t>– </a:t>
            </a:r>
          </a:p>
          <a:p>
            <a:pPr marL="0" indent="0">
              <a:buNone/>
            </a:pPr>
            <a:r>
              <a:rPr lang="en-US" dirty="0"/>
              <a:t>to integrated</a:t>
            </a:r>
          </a:p>
          <a:p>
            <a:pPr marL="0" indent="0">
              <a:buNone/>
            </a:pPr>
            <a:r>
              <a:rPr lang="en-US" dirty="0"/>
              <a:t> “SDG-curves”</a:t>
            </a:r>
            <a:endParaRPr lang="sv-SE" dirty="0"/>
          </a:p>
        </p:txBody>
      </p:sp>
    </p:spTree>
    <p:extLst>
      <p:ext uri="{BB962C8B-B14F-4D97-AF65-F5344CB8AC3E}">
        <p14:creationId xmlns:p14="http://schemas.microsoft.com/office/powerpoint/2010/main" val="662956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0B2494-3750-4B4B-9AE1-0F2028822B13}"/>
              </a:ext>
            </a:extLst>
          </p:cNvPr>
          <p:cNvSpPr>
            <a:spLocks noGrp="1"/>
          </p:cNvSpPr>
          <p:nvPr>
            <p:ph idx="1"/>
          </p:nvPr>
        </p:nvSpPr>
        <p:spPr>
          <a:xfrm>
            <a:off x="665019" y="1267398"/>
            <a:ext cx="5999018" cy="5032376"/>
          </a:xfrm>
        </p:spPr>
        <p:txBody>
          <a:bodyPr>
            <a:noAutofit/>
          </a:bodyPr>
          <a:lstStyle/>
          <a:p>
            <a:r>
              <a:rPr lang="en-US" b="0" i="0" u="none" strike="noStrike" baseline="0" dirty="0">
                <a:solidFill>
                  <a:schemeClr val="tx1"/>
                </a:solidFill>
                <a:latin typeface="Calibri" panose="020F0502020204030204" pitchFamily="34" charset="0"/>
              </a:rPr>
              <a:t>“Science lies at the heart of sustainable development” -&gt; GSDR  2019</a:t>
            </a:r>
          </a:p>
          <a:p>
            <a:endParaRPr lang="en-US" dirty="0">
              <a:solidFill>
                <a:schemeClr val="tx1"/>
              </a:solidFill>
              <a:latin typeface="Calibri" panose="020F0502020204030204" pitchFamily="34" charset="0"/>
            </a:endParaRPr>
          </a:p>
          <a:p>
            <a:r>
              <a:rPr lang="en-US" b="0" i="0" u="none" strike="noStrike" baseline="0" dirty="0">
                <a:latin typeface="Calibri" panose="020F0502020204030204" pitchFamily="34" charset="0"/>
              </a:rPr>
              <a:t>BUT we know a lot already, how can society – including scientists –speak more convincingly to government– to inspire bold decisions - to use the power of science and technology as an effective lever for starting, accelerating and stabilizing transformation. </a:t>
            </a:r>
            <a:endParaRPr lang="en-US" dirty="0"/>
          </a:p>
        </p:txBody>
      </p:sp>
      <p:sp>
        <p:nvSpPr>
          <p:cNvPr id="4" name="Title 1">
            <a:extLst>
              <a:ext uri="{FF2B5EF4-FFF2-40B4-BE49-F238E27FC236}">
                <a16:creationId xmlns:a16="http://schemas.microsoft.com/office/drawing/2014/main" id="{EE5ECECD-3A9D-4913-9104-B74984EC9D05}"/>
              </a:ext>
            </a:extLst>
          </p:cNvPr>
          <p:cNvSpPr>
            <a:spLocks noGrp="1"/>
          </p:cNvSpPr>
          <p:nvPr>
            <p:ph type="title"/>
          </p:nvPr>
        </p:nvSpPr>
        <p:spPr>
          <a:xfrm>
            <a:off x="838200" y="365125"/>
            <a:ext cx="10515600" cy="1325563"/>
          </a:xfrm>
        </p:spPr>
        <p:txBody>
          <a:bodyPr>
            <a:normAutofit fontScale="90000"/>
          </a:bodyPr>
          <a:lstStyle/>
          <a:p>
            <a:r>
              <a:rPr lang="en-US" sz="5400" i="0" u="none" strike="noStrike" baseline="0">
                <a:solidFill>
                  <a:schemeClr val="tx1"/>
                </a:solidFill>
              </a:rPr>
              <a:t>4: Transformations Through Science</a:t>
            </a:r>
            <a:br>
              <a:rPr lang="en-US" sz="5400" i="0" u="none" strike="noStrike" baseline="0">
                <a:solidFill>
                  <a:schemeClr val="tx1"/>
                </a:solidFill>
              </a:rPr>
            </a:br>
            <a:endParaRPr lang="en-US" dirty="0"/>
          </a:p>
        </p:txBody>
      </p:sp>
      <p:pic>
        <p:nvPicPr>
          <p:cNvPr id="5" name="Picture 2" descr="globaldatabase">
            <a:extLst>
              <a:ext uri="{FF2B5EF4-FFF2-40B4-BE49-F238E27FC236}">
                <a16:creationId xmlns:a16="http://schemas.microsoft.com/office/drawing/2014/main" id="{FDAE6905-D96B-4F6D-9660-130CE670D89F}"/>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85841" y="1326862"/>
            <a:ext cx="5032375" cy="50323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Student performing experiment in science lab class with glass apparatus">
            <a:extLst>
              <a:ext uri="{FF2B5EF4-FFF2-40B4-BE49-F238E27FC236}">
                <a16:creationId xmlns:a16="http://schemas.microsoft.com/office/drawing/2014/main" id="{3C656EB1-7C2D-413E-971F-7EBE2432DA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91758" y="2548999"/>
            <a:ext cx="2820540" cy="26738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58496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62833D-7B84-8884-9B33-508576B1EDD9}"/>
              </a:ext>
            </a:extLst>
          </p:cNvPr>
          <p:cNvSpPr/>
          <p:nvPr/>
        </p:nvSpPr>
        <p:spPr>
          <a:xfrm>
            <a:off x="-1" y="2442288"/>
            <a:ext cx="12192001" cy="326266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sp>
        <p:nvSpPr>
          <p:cNvPr id="29" name="TextBox 28">
            <a:extLst>
              <a:ext uri="{FF2B5EF4-FFF2-40B4-BE49-F238E27FC236}">
                <a16:creationId xmlns:a16="http://schemas.microsoft.com/office/drawing/2014/main" id="{5E47D340-162B-8444-A10F-8365A3692141}"/>
              </a:ext>
            </a:extLst>
          </p:cNvPr>
          <p:cNvSpPr txBox="1"/>
          <p:nvPr/>
        </p:nvSpPr>
        <p:spPr>
          <a:xfrm>
            <a:off x="2115171" y="2919458"/>
            <a:ext cx="8581583"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solidFill>
              </a:rPr>
              <a:t>Welcome remarks </a:t>
            </a:r>
          </a:p>
          <a:p>
            <a:pPr marL="342900" indent="-342900">
              <a:buFont typeface="Arial" panose="020B0604020202020204" pitchFamily="34" charset="0"/>
              <a:buChar char="•"/>
            </a:pPr>
            <a:r>
              <a:rPr lang="en-US" sz="2400" b="1" dirty="0">
                <a:solidFill>
                  <a:schemeClr val="bg1"/>
                </a:solidFill>
              </a:rPr>
              <a:t>Presentation on Preliminary Findings and Recommendations of the 2023 Global Sustainable Development Report (GSDR) </a:t>
            </a:r>
          </a:p>
          <a:p>
            <a:pPr marL="342900" indent="-342900">
              <a:buFont typeface="Arial" panose="020B0604020202020204" pitchFamily="34" charset="0"/>
              <a:buChar char="•"/>
            </a:pPr>
            <a:r>
              <a:rPr lang="en-US" sz="2400" b="1" dirty="0">
                <a:solidFill>
                  <a:schemeClr val="bg1"/>
                </a:solidFill>
              </a:rPr>
              <a:t>Moderated discussion with private sector representatives </a:t>
            </a:r>
          </a:p>
          <a:p>
            <a:pPr marL="342900" indent="-342900">
              <a:buFont typeface="Arial" panose="020B0604020202020204" pitchFamily="34" charset="0"/>
              <a:buChar char="•"/>
            </a:pPr>
            <a:r>
              <a:rPr lang="en-US" sz="2400" b="1" dirty="0">
                <a:solidFill>
                  <a:schemeClr val="bg1"/>
                </a:solidFill>
              </a:rPr>
              <a:t>Q&amp;A with audience</a:t>
            </a:r>
          </a:p>
          <a:p>
            <a:pPr marL="342900" indent="-342900">
              <a:buFont typeface="Arial" panose="020B0604020202020204" pitchFamily="34" charset="0"/>
              <a:buChar char="•"/>
            </a:pPr>
            <a:r>
              <a:rPr lang="en-US" sz="2400" b="1" dirty="0">
                <a:solidFill>
                  <a:schemeClr val="bg1"/>
                </a:solidFill>
              </a:rPr>
              <a:t>Closing thoughts </a:t>
            </a:r>
          </a:p>
        </p:txBody>
      </p:sp>
      <p:sp>
        <p:nvSpPr>
          <p:cNvPr id="23" name="TextBox 22">
            <a:extLst>
              <a:ext uri="{FF2B5EF4-FFF2-40B4-BE49-F238E27FC236}">
                <a16:creationId xmlns:a16="http://schemas.microsoft.com/office/drawing/2014/main" id="{7E91161C-B3F3-E246-8944-A7C4CB5D56E2}"/>
              </a:ext>
            </a:extLst>
          </p:cNvPr>
          <p:cNvSpPr txBox="1"/>
          <p:nvPr/>
        </p:nvSpPr>
        <p:spPr>
          <a:xfrm>
            <a:off x="1642011" y="6339398"/>
            <a:ext cx="5343072" cy="323165"/>
          </a:xfrm>
          <a:prstGeom prst="rect">
            <a:avLst/>
          </a:prstGeom>
          <a:solidFill>
            <a:schemeClr val="bg1"/>
          </a:solidFill>
        </p:spPr>
        <p:txBody>
          <a:bodyPr wrap="square" rtlCol="0">
            <a:spAutoFit/>
          </a:bodyPr>
          <a:lstStyle/>
          <a:p>
            <a:pPr>
              <a:spcAft>
                <a:spcPts val="1800"/>
              </a:spcAft>
            </a:pPr>
            <a:endParaRPr lang="en-US" sz="1500" b="1" spc="-50">
              <a:latin typeface="Roboto" panose="02000000000000000000" pitchFamily="2" charset="0"/>
              <a:ea typeface="Roboto" panose="02000000000000000000" pitchFamily="2" charset="0"/>
            </a:endParaRPr>
          </a:p>
        </p:txBody>
      </p:sp>
      <p:sp>
        <p:nvSpPr>
          <p:cNvPr id="24" name="Title 1">
            <a:extLst>
              <a:ext uri="{FF2B5EF4-FFF2-40B4-BE49-F238E27FC236}">
                <a16:creationId xmlns:a16="http://schemas.microsoft.com/office/drawing/2014/main" id="{70AFFE34-71D4-1248-BB7B-1E21F8E7292C}"/>
              </a:ext>
            </a:extLst>
          </p:cNvPr>
          <p:cNvSpPr txBox="1">
            <a:spLocks/>
          </p:cNvSpPr>
          <p:nvPr/>
        </p:nvSpPr>
        <p:spPr>
          <a:xfrm>
            <a:off x="2386739" y="345532"/>
            <a:ext cx="8755933"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Roboto"/>
              </a:rPr>
              <a:t>AGENDA</a:t>
            </a:r>
            <a:endParaRPr lang="en-US" sz="3200" dirty="0">
              <a:solidFill>
                <a:schemeClr val="tx2"/>
              </a:solidFill>
              <a:latin typeface="Roboto"/>
            </a:endParaRPr>
          </a:p>
        </p:txBody>
      </p:sp>
    </p:spTree>
    <p:extLst>
      <p:ext uri="{BB962C8B-B14F-4D97-AF65-F5344CB8AC3E}">
        <p14:creationId xmlns:p14="http://schemas.microsoft.com/office/powerpoint/2010/main" val="3321041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0F22-8E4E-4051-8578-ECDF8E7B9B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312E7E-3A92-4296-B990-298D29DC145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D91A1D-809F-4624-950D-4F031C053E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8755" y="255810"/>
            <a:ext cx="10605045" cy="6558840"/>
          </a:xfrm>
          <a:prstGeom prst="rect">
            <a:avLst/>
          </a:prstGeom>
        </p:spPr>
      </p:pic>
      <p:sp>
        <p:nvSpPr>
          <p:cNvPr id="7" name="TextBox 6">
            <a:extLst>
              <a:ext uri="{FF2B5EF4-FFF2-40B4-BE49-F238E27FC236}">
                <a16:creationId xmlns:a16="http://schemas.microsoft.com/office/drawing/2014/main" id="{AC933FA2-AEB4-467C-A662-C2DDD0E293F7}"/>
              </a:ext>
            </a:extLst>
          </p:cNvPr>
          <p:cNvSpPr txBox="1"/>
          <p:nvPr/>
        </p:nvSpPr>
        <p:spPr>
          <a:xfrm>
            <a:off x="4976000" y="5886998"/>
            <a:ext cx="6096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Goal: “Science-Policy-Society” Interface…and it’s happening…</a:t>
            </a:r>
            <a:endParaRPr kumimoji="0" lang="en-US" sz="24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13893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0590A6-3BD4-4AD6-AF51-E0F6F18D7FC9}"/>
              </a:ext>
            </a:extLst>
          </p:cNvPr>
          <p:cNvSpPr>
            <a:spLocks noGrp="1"/>
          </p:cNvSpPr>
          <p:nvPr>
            <p:ph idx="1"/>
          </p:nvPr>
        </p:nvSpPr>
        <p:spPr>
          <a:xfrm>
            <a:off x="439103" y="540327"/>
            <a:ext cx="5809847" cy="6148626"/>
          </a:xfrm>
        </p:spPr>
        <p:txBody>
          <a:bodyPr>
            <a:normAutofit fontScale="32500" lnSpcReduction="20000"/>
          </a:bodyPr>
          <a:lstStyle/>
          <a:p>
            <a:r>
              <a:rPr lang="en-US" sz="9800" dirty="0"/>
              <a:t>Transformations can be rooted in “socially robust” science.</a:t>
            </a:r>
          </a:p>
          <a:p>
            <a:endParaRPr lang="en-US" sz="9800" dirty="0"/>
          </a:p>
          <a:p>
            <a:r>
              <a:rPr lang="en-US" sz="9800" dirty="0"/>
              <a:t>Socially-robust=</a:t>
            </a:r>
          </a:p>
          <a:p>
            <a:pPr lvl="1"/>
            <a:r>
              <a:rPr lang="en-US" sz="9400" dirty="0"/>
              <a:t>Production of scientific knowledge rooted in real-world application</a:t>
            </a:r>
          </a:p>
          <a:p>
            <a:pPr lvl="1"/>
            <a:endParaRPr lang="en-US" sz="9400" dirty="0"/>
          </a:p>
          <a:p>
            <a:pPr lvl="1"/>
            <a:r>
              <a:rPr lang="en-US" sz="9400" dirty="0"/>
              <a:t>Many Sources of Expertise</a:t>
            </a:r>
          </a:p>
          <a:p>
            <a:pPr lvl="1"/>
            <a:endParaRPr lang="en-US" sz="9400" dirty="0"/>
          </a:p>
          <a:p>
            <a:pPr lvl="1"/>
            <a:r>
              <a:rPr lang="en-US" sz="9400" dirty="0"/>
              <a:t>Extended peer communities to frame, exchange, and review knowledge to ensure quality ( also a good offset fake news…)</a:t>
            </a:r>
          </a:p>
          <a:p>
            <a:endParaRPr lang="en-US" sz="9800" dirty="0"/>
          </a:p>
          <a:p>
            <a:endParaRPr lang="en-US" dirty="0"/>
          </a:p>
        </p:txBody>
      </p:sp>
      <p:grpSp>
        <p:nvGrpSpPr>
          <p:cNvPr id="12" name="Group 11">
            <a:extLst>
              <a:ext uri="{FF2B5EF4-FFF2-40B4-BE49-F238E27FC236}">
                <a16:creationId xmlns:a16="http://schemas.microsoft.com/office/drawing/2014/main" id="{9C019150-546A-4DA7-A021-CCC1AD9F8DCC}"/>
              </a:ext>
            </a:extLst>
          </p:cNvPr>
          <p:cNvGrpSpPr/>
          <p:nvPr/>
        </p:nvGrpSpPr>
        <p:grpSpPr>
          <a:xfrm>
            <a:off x="5666509" y="540327"/>
            <a:ext cx="6247043" cy="5968517"/>
            <a:chOff x="6103705" y="1177636"/>
            <a:chExt cx="5809847" cy="5511317"/>
          </a:xfrm>
        </p:grpSpPr>
        <p:pic>
          <p:nvPicPr>
            <p:cNvPr id="3074" name="Picture 2" descr="Clip Art Trees Free | Clipart library - Free Clipart Images">
              <a:extLst>
                <a:ext uri="{FF2B5EF4-FFF2-40B4-BE49-F238E27FC236}">
                  <a16:creationId xmlns:a16="http://schemas.microsoft.com/office/drawing/2014/main" id="{8847EDAE-3F93-49D3-9B24-F0F998C88D5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03705" y="1177636"/>
              <a:ext cx="5809847" cy="55113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4EEB6F-E9BA-436B-BE6F-58F1D432B0F8}"/>
                </a:ext>
              </a:extLst>
            </p:cNvPr>
            <p:cNvSpPr txBox="1"/>
            <p:nvPr/>
          </p:nvSpPr>
          <p:spPr>
            <a:xfrm>
              <a:off x="9799406" y="2470933"/>
              <a:ext cx="1953491" cy="369332"/>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University</a:t>
              </a:r>
            </a:p>
          </p:txBody>
        </p:sp>
        <p:sp>
          <p:nvSpPr>
            <p:cNvPr id="9" name="TextBox 8">
              <a:extLst>
                <a:ext uri="{FF2B5EF4-FFF2-40B4-BE49-F238E27FC236}">
                  <a16:creationId xmlns:a16="http://schemas.microsoft.com/office/drawing/2014/main" id="{71AA1A26-40DB-48C1-8E93-C7296ECEA01A}"/>
                </a:ext>
              </a:extLst>
            </p:cNvPr>
            <p:cNvSpPr txBox="1"/>
            <p:nvPr/>
          </p:nvSpPr>
          <p:spPr>
            <a:xfrm>
              <a:off x="8705287" y="1506022"/>
              <a:ext cx="1953491" cy="369332"/>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Indigenous</a:t>
              </a:r>
            </a:p>
          </p:txBody>
        </p:sp>
        <p:sp>
          <p:nvSpPr>
            <p:cNvPr id="10" name="TextBox 9">
              <a:extLst>
                <a:ext uri="{FF2B5EF4-FFF2-40B4-BE49-F238E27FC236}">
                  <a16:creationId xmlns:a16="http://schemas.microsoft.com/office/drawing/2014/main" id="{74F86917-250C-444B-8081-97DEC82AF086}"/>
                </a:ext>
              </a:extLst>
            </p:cNvPr>
            <p:cNvSpPr txBox="1"/>
            <p:nvPr/>
          </p:nvSpPr>
          <p:spPr>
            <a:xfrm>
              <a:off x="6103705" y="2569533"/>
              <a:ext cx="2324389" cy="369332"/>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Civil Society Org</a:t>
              </a:r>
            </a:p>
          </p:txBody>
        </p:sp>
      </p:grpSp>
      <p:sp>
        <p:nvSpPr>
          <p:cNvPr id="11" name="TextBox 10">
            <a:extLst>
              <a:ext uri="{FF2B5EF4-FFF2-40B4-BE49-F238E27FC236}">
                <a16:creationId xmlns:a16="http://schemas.microsoft.com/office/drawing/2014/main" id="{66FCE421-C05C-476C-ACBF-07BEE4FF4B74}"/>
              </a:ext>
            </a:extLst>
          </p:cNvPr>
          <p:cNvSpPr txBox="1"/>
          <p:nvPr/>
        </p:nvSpPr>
        <p:spPr>
          <a:xfrm>
            <a:off x="6661870" y="4187042"/>
            <a:ext cx="1091336" cy="369332"/>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31100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232019C6-6439-41D3-A837-0F878A4A9238}"/>
              </a:ext>
            </a:extLst>
          </p:cNvPr>
          <p:cNvSpPr>
            <a:spLocks noGrp="1"/>
          </p:cNvSpPr>
          <p:nvPr>
            <p:ph type="title"/>
          </p:nvPr>
        </p:nvSpPr>
        <p:spPr>
          <a:xfrm>
            <a:off x="838201" y="365125"/>
            <a:ext cx="3435625" cy="1325563"/>
          </a:xfrm>
        </p:spPr>
        <p:txBody>
          <a:bodyPr>
            <a:normAutofit/>
          </a:bodyPr>
          <a:lstStyle/>
          <a:p>
            <a:r>
              <a:rPr lang="en-US" sz="2400" dirty="0">
                <a:gradFill flip="none" rotWithShape="1">
                  <a:gsLst>
                    <a:gs pos="28000">
                      <a:srgbClr val="EDEDED"/>
                    </a:gs>
                    <a:gs pos="0">
                      <a:srgbClr val="BFBFBF"/>
                    </a:gs>
                    <a:gs pos="100000">
                      <a:srgbClr val="FFFFFF"/>
                    </a:gs>
                  </a:gsLst>
                  <a:lin ang="4800000" scaled="0"/>
                  <a:tileRect/>
                </a:gradFill>
              </a:rPr>
              <a:t>Addressing….Global imbalance in research and development</a:t>
            </a:r>
          </a:p>
        </p:txBody>
      </p:sp>
      <p:sp>
        <p:nvSpPr>
          <p:cNvPr id="9" name="Content Placeholder 8">
            <a:extLst>
              <a:ext uri="{FF2B5EF4-FFF2-40B4-BE49-F238E27FC236}">
                <a16:creationId xmlns:a16="http://schemas.microsoft.com/office/drawing/2014/main" id="{BF82ADBD-2640-1F50-056A-5436FA320031}"/>
              </a:ext>
            </a:extLst>
          </p:cNvPr>
          <p:cNvSpPr>
            <a:spLocks noGrp="1"/>
          </p:cNvSpPr>
          <p:nvPr>
            <p:ph idx="1"/>
          </p:nvPr>
        </p:nvSpPr>
        <p:spPr>
          <a:xfrm>
            <a:off x="666974" y="1825625"/>
            <a:ext cx="3606853" cy="4351338"/>
          </a:xfrm>
        </p:spPr>
        <p:txBody>
          <a:bodyPr>
            <a:normAutofit/>
          </a:bodyPr>
          <a:lstStyle/>
          <a:p>
            <a:r>
              <a:rPr lang="en-US" sz="2000" dirty="0">
                <a:gradFill flip="none" rotWithShape="1">
                  <a:gsLst>
                    <a:gs pos="28000">
                      <a:srgbClr val="EDEDED"/>
                    </a:gs>
                    <a:gs pos="0">
                      <a:srgbClr val="BFBFBF"/>
                    </a:gs>
                    <a:gs pos="100000">
                      <a:srgbClr val="FFFFFF"/>
                    </a:gs>
                  </a:gsLst>
                  <a:lin ang="4800000" scaled="0"/>
                  <a:tileRect/>
                </a:gradFill>
              </a:rPr>
              <a:t>GERD ~4X&gt; in high income countries (most $ from private industry)</a:t>
            </a:r>
          </a:p>
          <a:p>
            <a:r>
              <a:rPr lang="en-US" sz="2000" dirty="0">
                <a:gradFill flip="none" rotWithShape="1">
                  <a:gsLst>
                    <a:gs pos="28000">
                      <a:srgbClr val="EDEDED"/>
                    </a:gs>
                    <a:gs pos="0">
                      <a:srgbClr val="BFBFBF"/>
                    </a:gs>
                    <a:gs pos="100000">
                      <a:srgbClr val="FFFFFF"/>
                    </a:gs>
                  </a:gsLst>
                  <a:lin ang="4800000" scaled="0"/>
                  <a:tileRect/>
                </a:gradFill>
              </a:rPr>
              <a:t>The inequality=&gt; </a:t>
            </a:r>
            <a:r>
              <a:rPr lang="en-US" sz="2000" dirty="0" err="1">
                <a:gradFill flip="none" rotWithShape="1">
                  <a:gsLst>
                    <a:gs pos="28000">
                      <a:srgbClr val="EDEDED"/>
                    </a:gs>
                    <a:gs pos="0">
                      <a:srgbClr val="BFBFBF"/>
                    </a:gs>
                    <a:gs pos="100000">
                      <a:srgbClr val="FFFFFF"/>
                    </a:gs>
                  </a:gsLst>
                  <a:lin ang="4800000" scaled="0"/>
                  <a:tileRect/>
                </a:gradFill>
              </a:rPr>
              <a:t>impt</a:t>
            </a:r>
            <a:r>
              <a:rPr lang="en-US" sz="2000" dirty="0">
                <a:gradFill flip="none" rotWithShape="1">
                  <a:gsLst>
                    <a:gs pos="28000">
                      <a:srgbClr val="EDEDED"/>
                    </a:gs>
                    <a:gs pos="0">
                      <a:srgbClr val="BFBFBF"/>
                    </a:gs>
                    <a:gs pos="100000">
                      <a:srgbClr val="FFFFFF"/>
                    </a:gs>
                  </a:gsLst>
                  <a:lin ang="4800000" scaled="0"/>
                  <a:tileRect/>
                </a:gradFill>
              </a:rPr>
              <a:t> questions not asked, important results not always equitably distributed. </a:t>
            </a:r>
          </a:p>
          <a:p>
            <a:r>
              <a:rPr lang="en-US" sz="2000" dirty="0">
                <a:gradFill flip="none" rotWithShape="1">
                  <a:gsLst>
                    <a:gs pos="28000">
                      <a:srgbClr val="EDEDED"/>
                    </a:gs>
                    <a:gs pos="0">
                      <a:srgbClr val="BFBFBF"/>
                    </a:gs>
                    <a:gs pos="100000">
                      <a:srgbClr val="FFFFFF"/>
                    </a:gs>
                  </a:gsLst>
                  <a:lin ang="4800000" scaled="0"/>
                  <a:tileRect/>
                </a:gradFill>
              </a:rPr>
              <a:t>Inequality </a:t>
            </a:r>
            <a:r>
              <a:rPr lang="en-US" sz="2000" dirty="0" err="1">
                <a:gradFill flip="none" rotWithShape="1">
                  <a:gsLst>
                    <a:gs pos="28000">
                      <a:srgbClr val="EDEDED"/>
                    </a:gs>
                    <a:gs pos="0">
                      <a:srgbClr val="BFBFBF"/>
                    </a:gs>
                    <a:gs pos="100000">
                      <a:srgbClr val="FFFFFF"/>
                    </a:gs>
                  </a:gsLst>
                  <a:lin ang="4800000" scaled="0"/>
                  <a:tileRect/>
                </a:gradFill>
              </a:rPr>
              <a:t>Excerbated</a:t>
            </a:r>
            <a:r>
              <a:rPr lang="en-US" sz="2000" dirty="0">
                <a:gradFill flip="none" rotWithShape="1">
                  <a:gsLst>
                    <a:gs pos="28000">
                      <a:srgbClr val="EDEDED"/>
                    </a:gs>
                    <a:gs pos="0">
                      <a:srgbClr val="BFBFBF"/>
                    </a:gs>
                    <a:gs pos="100000">
                      <a:srgbClr val="FFFFFF"/>
                    </a:gs>
                  </a:gsLst>
                  <a:lin ang="4800000" scaled="0"/>
                  <a:tileRect/>
                </a:gradFill>
              </a:rPr>
              <a:t> by COVID19 Vaccine Production and COVID19 Vaccine Distribution</a:t>
            </a:r>
            <a:endParaRPr lang="en-US" sz="2000" dirty="0">
              <a:gradFill>
                <a:gsLst>
                  <a:gs pos="34000">
                    <a:srgbClr val="EDEDED"/>
                  </a:gs>
                  <a:gs pos="0">
                    <a:srgbClr val="BFBFBF"/>
                  </a:gs>
                  <a:gs pos="100000">
                    <a:srgbClr val="FFFFFF"/>
                  </a:gs>
                </a:gsLst>
                <a:lin ang="4800000" scaled="0"/>
              </a:gradFill>
            </a:endParaRPr>
          </a:p>
        </p:txBody>
      </p:sp>
      <p:pic>
        <p:nvPicPr>
          <p:cNvPr id="5" name="Content Placeholder 4">
            <a:extLst>
              <a:ext uri="{FF2B5EF4-FFF2-40B4-BE49-F238E27FC236}">
                <a16:creationId xmlns:a16="http://schemas.microsoft.com/office/drawing/2014/main" id="{7285A461-F8E5-494E-B12B-9F6CAA9150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74539" y="1535912"/>
            <a:ext cx="6314487" cy="3786176"/>
          </a:xfrm>
          <a:prstGeom prst="rect">
            <a:avLst/>
          </a:prstGeom>
        </p:spPr>
      </p:pic>
    </p:spTree>
    <p:extLst>
      <p:ext uri="{BB962C8B-B14F-4D97-AF65-F5344CB8AC3E}">
        <p14:creationId xmlns:p14="http://schemas.microsoft.com/office/powerpoint/2010/main" val="359248036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93A179E-9739-4A6A-BFC0-9792A47FF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 name="Content Placeholder 2">
            <a:extLst>
              <a:ext uri="{FF2B5EF4-FFF2-40B4-BE49-F238E27FC236}">
                <a16:creationId xmlns:a16="http://schemas.microsoft.com/office/drawing/2014/main" id="{21936FC0-FF96-4AF9-A9AB-A9B1578B4FCA}"/>
              </a:ext>
            </a:extLst>
          </p:cNvPr>
          <p:cNvSpPr>
            <a:spLocks noGrp="1"/>
          </p:cNvSpPr>
          <p:nvPr>
            <p:ph idx="1"/>
          </p:nvPr>
        </p:nvSpPr>
        <p:spPr>
          <a:xfrm>
            <a:off x="484642" y="792480"/>
            <a:ext cx="4007461" cy="5384483"/>
          </a:xfrm>
        </p:spPr>
        <p:txBody>
          <a:bodyPr>
            <a:normAutofit/>
          </a:bodyPr>
          <a:lstStyle/>
          <a:p>
            <a:r>
              <a:rPr lang="en-US" sz="2000" dirty="0">
                <a:latin typeface="Calibri" panose="020F0502020204030204" pitchFamily="34" charset="0"/>
                <a:cs typeface="Calibri" panose="020F0502020204030204" pitchFamily="34" charset="0"/>
              </a:rPr>
              <a:t>…we see an emerging  SCIENCE-POLICY-SOCIETY INTERFACE that leads to enhanced global cooperation and multilateralism</a:t>
            </a:r>
          </a:p>
          <a:p>
            <a:pPr marL="0" indent="0">
              <a:buNone/>
            </a:pPr>
            <a:r>
              <a:rPr lang="en-US" sz="2000" dirty="0">
                <a:latin typeface="Calibri" panose="020F0502020204030204" pitchFamily="34" charset="0"/>
                <a:cs typeface="Calibri" panose="020F0502020204030204" pitchFamily="34" charset="0"/>
              </a:rPr>
              <a:t>BUT  progress depends on s</a:t>
            </a:r>
            <a:r>
              <a:rPr lang="en-US" sz="2000" i="0" u="none" strike="noStrike" baseline="0" dirty="0">
                <a:latin typeface="Calibri" panose="020F0502020204030204" pitchFamily="34" charset="0"/>
                <a:cs typeface="Calibri" panose="020F0502020204030204" pitchFamily="34" charset="0"/>
              </a:rPr>
              <a:t>haring knowledge openly and equitably</a:t>
            </a:r>
          </a:p>
          <a:p>
            <a:pPr marL="0" indent="0">
              <a:buNone/>
            </a:pP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OPEN SCIENCE: </a:t>
            </a:r>
          </a:p>
          <a:p>
            <a:r>
              <a:rPr lang="en-US" sz="2000" b="0" i="0" u="none" strike="noStrike" baseline="0" dirty="0">
                <a:latin typeface="Calibri" panose="020F0502020204030204" pitchFamily="34" charset="0"/>
                <a:cs typeface="Calibri" panose="020F0502020204030204" pitchFamily="34" charset="0"/>
              </a:rPr>
              <a:t>A shift to open science can change how research is done, who is involved, and how it is valued. </a:t>
            </a:r>
          </a:p>
          <a:p>
            <a:pPr marL="0" indent="0">
              <a:buNone/>
            </a:pP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a:t>
            </a:r>
            <a:r>
              <a:rPr lang="en-US" sz="2000" b="0" i="0" u="none" strike="noStrike" baseline="0" dirty="0">
                <a:latin typeface="Calibri" panose="020F0502020204030204" pitchFamily="34" charset="0"/>
                <a:cs typeface="Calibri" panose="020F0502020204030204" pitchFamily="34" charset="0"/>
              </a:rPr>
              <a:t>obilizing knowledge to influence public policy, the education system and public understanding.</a:t>
            </a:r>
            <a:br>
              <a:rPr lang="en-US" sz="2000" dirty="0">
                <a:latin typeface="Calibri" panose="020F0502020204030204" pitchFamily="34" charset="0"/>
                <a:cs typeface="Calibri" panose="020F0502020204030204" pitchFamily="34" charset="0"/>
              </a:rPr>
            </a:br>
            <a:endParaRPr lang="en-US" sz="1800" dirty="0"/>
          </a:p>
        </p:txBody>
      </p:sp>
      <p:sp>
        <p:nvSpPr>
          <p:cNvPr id="19" name="Rounded Rectangle 14">
            <a:extLst>
              <a:ext uri="{FF2B5EF4-FFF2-40B4-BE49-F238E27FC236}">
                <a16:creationId xmlns:a16="http://schemas.microsoft.com/office/drawing/2014/main" id="{64B5D730-0F03-4E18-B5E2-A3AFEE4C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601" y="484632"/>
            <a:ext cx="3546267" cy="3525420"/>
          </a:xfrm>
          <a:prstGeom prst="roundRect">
            <a:avLst>
              <a:gd name="adj" fmla="val 2028"/>
            </a:avLst>
          </a:prstGeom>
          <a:solidFill>
            <a:schemeClr val="tx1"/>
          </a:solidFill>
          <a:ln>
            <a:solidFill>
              <a:schemeClr val="accent1">
                <a:shade val="50000"/>
              </a:schemeClr>
            </a:solidFill>
          </a:ln>
          <a:effectLst>
            <a:innerShdw blurRad="127000" dist="127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6" descr="Files on shelves">
            <a:extLst>
              <a:ext uri="{FF2B5EF4-FFF2-40B4-BE49-F238E27FC236}">
                <a16:creationId xmlns:a16="http://schemas.microsoft.com/office/drawing/2014/main" id="{51DBBC1F-9925-44D1-AA5C-7313C194163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5298468" y="1165522"/>
            <a:ext cx="3231697" cy="2163639"/>
          </a:xfrm>
          <a:prstGeom prst="rect">
            <a:avLst/>
          </a:prstGeom>
        </p:spPr>
      </p:pic>
      <p:sp>
        <p:nvSpPr>
          <p:cNvPr id="21" name="Rectangle 20">
            <a:extLst>
              <a:ext uri="{FF2B5EF4-FFF2-40B4-BE49-F238E27FC236}">
                <a16:creationId xmlns:a16="http://schemas.microsoft.com/office/drawing/2014/main" id="{99BCAAE7-0794-4AF7-8A50-AB589BEC9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1263" y="484632"/>
            <a:ext cx="2876095" cy="2022476"/>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3" name="Rectangle 22">
            <a:extLst>
              <a:ext uri="{FF2B5EF4-FFF2-40B4-BE49-F238E27FC236}">
                <a16:creationId xmlns:a16="http://schemas.microsoft.com/office/drawing/2014/main" id="{89D3435D-9A48-4791-925E-91DC45F79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602" y="4164379"/>
            <a:ext cx="3546267" cy="220898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5" name="Rounded Rectangle 17">
            <a:extLst>
              <a:ext uri="{FF2B5EF4-FFF2-40B4-BE49-F238E27FC236}">
                <a16:creationId xmlns:a16="http://schemas.microsoft.com/office/drawing/2014/main" id="{D1D20898-4E05-4678-AF40-ADD3390C0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1263" y="2661434"/>
            <a:ext cx="2876095" cy="3694916"/>
          </a:xfrm>
          <a:prstGeom prst="roundRect">
            <a:avLst>
              <a:gd name="adj" fmla="val 2028"/>
            </a:avLst>
          </a:prstGeom>
          <a:solidFill>
            <a:schemeClr val="tx1"/>
          </a:solidFill>
          <a:ln>
            <a:solidFill>
              <a:schemeClr val="accent1">
                <a:shade val="50000"/>
              </a:schemeClr>
            </a:solidFill>
          </a:ln>
          <a:effectLst>
            <a:innerShdw blurRad="127000" dist="127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5" name="Picture 4" descr="Students in library">
            <a:extLst>
              <a:ext uri="{FF2B5EF4-FFF2-40B4-BE49-F238E27FC236}">
                <a16:creationId xmlns:a16="http://schemas.microsoft.com/office/drawing/2014/main" id="{1BF7E771-8AE2-4CC7-9240-B9385DDD16D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
          <a:stretch/>
        </p:blipFill>
        <p:spPr>
          <a:xfrm>
            <a:off x="8992129" y="3350650"/>
            <a:ext cx="2554362" cy="2323024"/>
          </a:xfrm>
          <a:prstGeom prst="rect">
            <a:avLst/>
          </a:prstGeom>
        </p:spPr>
      </p:pic>
      <p:sp>
        <p:nvSpPr>
          <p:cNvPr id="8" name="TextBox 7">
            <a:extLst>
              <a:ext uri="{FF2B5EF4-FFF2-40B4-BE49-F238E27FC236}">
                <a16:creationId xmlns:a16="http://schemas.microsoft.com/office/drawing/2014/main" id="{FCF7815C-F265-41A0-8E35-04226B3A981F}"/>
              </a:ext>
            </a:extLst>
          </p:cNvPr>
          <p:cNvSpPr txBox="1"/>
          <p:nvPr/>
        </p:nvSpPr>
        <p:spPr>
          <a:xfrm>
            <a:off x="5474210" y="4253210"/>
            <a:ext cx="2958421"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Public interest groups, policymakers, industry and teachers should have access to all underlying scientific research including publications, data and software</a:t>
            </a:r>
          </a:p>
        </p:txBody>
      </p:sp>
      <p:sp>
        <p:nvSpPr>
          <p:cNvPr id="16" name="TextBox 15">
            <a:extLst>
              <a:ext uri="{FF2B5EF4-FFF2-40B4-BE49-F238E27FC236}">
                <a16:creationId xmlns:a16="http://schemas.microsoft.com/office/drawing/2014/main" id="{2546D063-E283-43C5-AACD-16E5C2B003D4}"/>
              </a:ext>
            </a:extLst>
          </p:cNvPr>
          <p:cNvSpPr txBox="1"/>
          <p:nvPr/>
        </p:nvSpPr>
        <p:spPr>
          <a:xfrm>
            <a:off x="8831263" y="475783"/>
            <a:ext cx="2944897"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Outputs of research, metadata, should be freely accessible with no borders – geographical, temporal, social or cultural,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sym typeface="Wingdings" panose="05000000000000000000" pitchFamily="2" charset="2"/>
              </a:rPr>
              <a:t></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expands use of science towards the attainment of the SDGs</a:t>
            </a:r>
          </a:p>
        </p:txBody>
      </p:sp>
      <p:sp>
        <p:nvSpPr>
          <p:cNvPr id="10" name="TextBox 9">
            <a:extLst>
              <a:ext uri="{FF2B5EF4-FFF2-40B4-BE49-F238E27FC236}">
                <a16:creationId xmlns:a16="http://schemas.microsoft.com/office/drawing/2014/main" id="{14649800-B818-40BE-B75E-8324122FF3E7}"/>
              </a:ext>
            </a:extLst>
          </p:cNvPr>
          <p:cNvSpPr txBox="1"/>
          <p:nvPr/>
        </p:nvSpPr>
        <p:spPr>
          <a:xfrm>
            <a:off x="5830099" y="626693"/>
            <a:ext cx="224664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rbel" panose="020B0503020204020204"/>
                <a:ea typeface="+mn-ea"/>
                <a:cs typeface="+mn-cs"/>
              </a:rPr>
              <a:t>OPEN SCIENCE</a:t>
            </a:r>
          </a:p>
        </p:txBody>
      </p:sp>
    </p:spTree>
    <p:extLst>
      <p:ext uri="{BB962C8B-B14F-4D97-AF65-F5344CB8AC3E}">
        <p14:creationId xmlns:p14="http://schemas.microsoft.com/office/powerpoint/2010/main" val="438583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C2F5-8C53-49F0-A66C-3C5C793E47C7}"/>
              </a:ext>
            </a:extLst>
          </p:cNvPr>
          <p:cNvSpPr>
            <a:spLocks noGrp="1"/>
          </p:cNvSpPr>
          <p:nvPr>
            <p:ph type="title"/>
          </p:nvPr>
        </p:nvSpPr>
        <p:spPr>
          <a:xfrm>
            <a:off x="676164" y="394608"/>
            <a:ext cx="7545677" cy="864053"/>
          </a:xfrm>
        </p:spPr>
        <p:txBody>
          <a:bodyPr/>
          <a:lstStyle/>
          <a:p>
            <a:r>
              <a:rPr lang="en-US" dirty="0"/>
              <a:t>Trust and Integrity</a:t>
            </a:r>
          </a:p>
        </p:txBody>
      </p:sp>
      <p:grpSp>
        <p:nvGrpSpPr>
          <p:cNvPr id="17" name="Group 16">
            <a:extLst>
              <a:ext uri="{FF2B5EF4-FFF2-40B4-BE49-F238E27FC236}">
                <a16:creationId xmlns:a16="http://schemas.microsoft.com/office/drawing/2014/main" id="{C7709350-11D1-4F41-87D9-846094A6C881}"/>
              </a:ext>
            </a:extLst>
          </p:cNvPr>
          <p:cNvGrpSpPr/>
          <p:nvPr/>
        </p:nvGrpSpPr>
        <p:grpSpPr>
          <a:xfrm>
            <a:off x="6914531" y="1304171"/>
            <a:ext cx="5174550" cy="4253481"/>
            <a:chOff x="6914531" y="1304171"/>
            <a:chExt cx="5174550" cy="4253481"/>
          </a:xfrm>
        </p:grpSpPr>
        <p:pic>
          <p:nvPicPr>
            <p:cNvPr id="4098" name="Picture 2" descr="Mountain Top Clipart ">
              <a:extLst>
                <a:ext uri="{FF2B5EF4-FFF2-40B4-BE49-F238E27FC236}">
                  <a16:creationId xmlns:a16="http://schemas.microsoft.com/office/drawing/2014/main" id="{9E58F0B8-8A1E-4CD6-B2D9-142BD0CCAE0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937248" y="1304171"/>
              <a:ext cx="5151833" cy="42534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6202543-4299-41A1-A02B-E5BC4AD54E7E}"/>
                </a:ext>
              </a:extLst>
            </p:cNvPr>
            <p:cNvSpPr txBox="1"/>
            <p:nvPr/>
          </p:nvSpPr>
          <p:spPr>
            <a:xfrm>
              <a:off x="6914531" y="4045539"/>
              <a:ext cx="170591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Science-Society</a:t>
              </a:r>
            </a:p>
          </p:txBody>
        </p:sp>
        <p:sp>
          <p:nvSpPr>
            <p:cNvPr id="10" name="TextBox 9">
              <a:extLst>
                <a:ext uri="{FF2B5EF4-FFF2-40B4-BE49-F238E27FC236}">
                  <a16:creationId xmlns:a16="http://schemas.microsoft.com/office/drawing/2014/main" id="{883A54EA-2032-4451-B7EB-3E87C3BC9D5F}"/>
                </a:ext>
              </a:extLst>
            </p:cNvPr>
            <p:cNvSpPr txBox="1"/>
            <p:nvPr/>
          </p:nvSpPr>
          <p:spPr>
            <a:xfrm>
              <a:off x="8468186" y="2073798"/>
              <a:ext cx="121892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Fake News</a:t>
              </a:r>
            </a:p>
          </p:txBody>
        </p:sp>
        <p:sp>
          <p:nvSpPr>
            <p:cNvPr id="11" name="TextBox 10">
              <a:extLst>
                <a:ext uri="{FF2B5EF4-FFF2-40B4-BE49-F238E27FC236}">
                  <a16:creationId xmlns:a16="http://schemas.microsoft.com/office/drawing/2014/main" id="{08957DE3-FF6D-4127-B54C-22A3CE755117}"/>
                </a:ext>
              </a:extLst>
            </p:cNvPr>
            <p:cNvSpPr txBox="1"/>
            <p:nvPr/>
          </p:nvSpPr>
          <p:spPr>
            <a:xfrm>
              <a:off x="9985248" y="1726978"/>
              <a:ext cx="14244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Agenda 2030</a:t>
              </a:r>
            </a:p>
          </p:txBody>
        </p:sp>
        <p:pic>
          <p:nvPicPr>
            <p:cNvPr id="12" name="Graphic 11" descr="No Walking with solid fill">
              <a:extLst>
                <a:ext uri="{FF2B5EF4-FFF2-40B4-BE49-F238E27FC236}">
                  <a16:creationId xmlns:a16="http://schemas.microsoft.com/office/drawing/2014/main" id="{FE7020DB-DB40-4514-B2D4-0629F11F78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0447" y="2330209"/>
              <a:ext cx="914400" cy="914400"/>
            </a:xfrm>
            <a:prstGeom prst="rect">
              <a:avLst/>
            </a:prstGeom>
          </p:spPr>
        </p:pic>
      </p:grpSp>
      <p:sp>
        <p:nvSpPr>
          <p:cNvPr id="14" name="Content Placeholder 13">
            <a:extLst>
              <a:ext uri="{FF2B5EF4-FFF2-40B4-BE49-F238E27FC236}">
                <a16:creationId xmlns:a16="http://schemas.microsoft.com/office/drawing/2014/main" id="{D8AE933A-064B-4C43-AE2C-DEFF698A60D0}"/>
              </a:ext>
            </a:extLst>
          </p:cNvPr>
          <p:cNvSpPr>
            <a:spLocks noGrp="1"/>
          </p:cNvSpPr>
          <p:nvPr>
            <p:ph idx="1"/>
          </p:nvPr>
        </p:nvSpPr>
        <p:spPr>
          <a:xfrm>
            <a:off x="782323" y="1825625"/>
            <a:ext cx="5313677" cy="4351338"/>
          </a:xfrm>
        </p:spPr>
        <p:txBody>
          <a:bodyPr/>
          <a:lstStyle/>
          <a:p>
            <a:endParaRPr lang="en-US" sz="1800" b="0" i="0" u="none" strike="noStrike" baseline="0" dirty="0">
              <a:solidFill>
                <a:srgbClr val="000000"/>
              </a:solidFill>
              <a:latin typeface="Calibri" panose="020F0502020204030204" pitchFamily="34" charset="0"/>
            </a:endParaRPr>
          </a:p>
          <a:p>
            <a:r>
              <a:rPr lang="en-US" sz="2000" dirty="0">
                <a:solidFill>
                  <a:schemeClr val="tx1"/>
                </a:solidFill>
                <a:latin typeface="Calibri" panose="020F0502020204030204" pitchFamily="34" charset="0"/>
              </a:rPr>
              <a:t>States, media outlets and regulatory bodies should explore a GLOBAL CODE OF CONDUCT that promotes integrity in public information, facilitated by the United Nations</a:t>
            </a:r>
          </a:p>
          <a:p>
            <a:endParaRPr lang="en-US" sz="2000" dirty="0">
              <a:solidFill>
                <a:schemeClr val="tx1"/>
              </a:solidFill>
              <a:latin typeface="Calibri" panose="020F0502020204030204" pitchFamily="34" charset="0"/>
            </a:endParaRPr>
          </a:p>
          <a:p>
            <a:r>
              <a:rPr lang="en-US" sz="2000" dirty="0">
                <a:solidFill>
                  <a:schemeClr val="tx1"/>
                </a:solidFill>
                <a:latin typeface="Calibri" panose="020F0502020204030204" pitchFamily="34" charset="0"/>
              </a:rPr>
              <a:t>Time to better manage and regulate the digital commons as a global public good</a:t>
            </a:r>
          </a:p>
          <a:p>
            <a:pPr marL="0" indent="0">
              <a:buNone/>
            </a:pPr>
            <a:endParaRPr lang="en-US" sz="2000" b="0" i="0" u="none" strike="noStrike" baseline="0" dirty="0">
              <a:solidFill>
                <a:schemeClr val="tx1"/>
              </a:solidFill>
              <a:latin typeface="Calibri" panose="020F0502020204030204" pitchFamily="34" charset="0"/>
            </a:endParaRPr>
          </a:p>
          <a:p>
            <a:pPr marL="0" indent="0">
              <a:buNone/>
            </a:pPr>
            <a:r>
              <a:rPr lang="en-US" sz="2000" b="0" i="0" u="none" strike="noStrike" baseline="0" dirty="0">
                <a:solidFill>
                  <a:schemeClr val="tx1"/>
                </a:solidFill>
                <a:latin typeface="Calibri" panose="020F0502020204030204" pitchFamily="34" charset="0"/>
              </a:rPr>
              <a:t>UN Secretary General, in </a:t>
            </a:r>
            <a:r>
              <a:rPr lang="en-US" sz="2000" b="0" i="1" u="none" strike="noStrike" baseline="0" dirty="0">
                <a:solidFill>
                  <a:schemeClr val="tx1"/>
                </a:solidFill>
                <a:latin typeface="Calibri" panose="020F0502020204030204" pitchFamily="34" charset="0"/>
              </a:rPr>
              <a:t>Our Common Agenda</a:t>
            </a:r>
            <a:endParaRPr lang="en-US" sz="2000" dirty="0">
              <a:solidFill>
                <a:schemeClr val="tx1"/>
              </a:solidFill>
            </a:endParaRPr>
          </a:p>
        </p:txBody>
      </p:sp>
    </p:spTree>
    <p:extLst>
      <p:ext uri="{BB962C8B-B14F-4D97-AF65-F5344CB8AC3E}">
        <p14:creationId xmlns:p14="http://schemas.microsoft.com/office/powerpoint/2010/main" val="2068962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20E385-54F4-42F2-9A7E-7A8B8160E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3388B508-55B1-41C4-9A57-CD3EE7694F70}"/>
              </a:ext>
            </a:extLst>
          </p:cNvPr>
          <p:cNvSpPr>
            <a:spLocks noGrp="1"/>
          </p:cNvSpPr>
          <p:nvPr>
            <p:ph type="title"/>
          </p:nvPr>
        </p:nvSpPr>
        <p:spPr>
          <a:xfrm>
            <a:off x="838200" y="365125"/>
            <a:ext cx="10515600" cy="1325563"/>
          </a:xfrm>
        </p:spPr>
        <p:txBody>
          <a:bodyPr>
            <a:normAutofit/>
          </a:bodyPr>
          <a:lstStyle/>
          <a:p>
            <a:r>
              <a:rPr lang="en-US" sz="3800" dirty="0">
                <a:gradFill flip="none" rotWithShape="1">
                  <a:gsLst>
                    <a:gs pos="28000">
                      <a:srgbClr val="EDEDED"/>
                    </a:gs>
                    <a:gs pos="0">
                      <a:srgbClr val="BFBFBF"/>
                    </a:gs>
                    <a:gs pos="100000">
                      <a:srgbClr val="FFFFFF"/>
                    </a:gs>
                  </a:gsLst>
                  <a:lin ang="4800000" scaled="0"/>
                  <a:tileRect/>
                </a:gradFill>
              </a:rPr>
              <a:t>Socially robust science may bridge the gap between policy commitment and policy implementation</a:t>
            </a:r>
          </a:p>
        </p:txBody>
      </p:sp>
      <p:sp>
        <p:nvSpPr>
          <p:cNvPr id="11" name="Content Placeholder 10">
            <a:extLst>
              <a:ext uri="{FF2B5EF4-FFF2-40B4-BE49-F238E27FC236}">
                <a16:creationId xmlns:a16="http://schemas.microsoft.com/office/drawing/2014/main" id="{11788881-758B-4703-56DF-8CA093CDB4A1}"/>
              </a:ext>
            </a:extLst>
          </p:cNvPr>
          <p:cNvSpPr>
            <a:spLocks noGrp="1"/>
          </p:cNvSpPr>
          <p:nvPr>
            <p:ph idx="1"/>
          </p:nvPr>
        </p:nvSpPr>
        <p:spPr>
          <a:xfrm>
            <a:off x="977495" y="2641672"/>
            <a:ext cx="6432707" cy="2376804"/>
          </a:xfrm>
        </p:spPr>
        <p:txBody>
          <a:bodyPr>
            <a:normAutofit/>
          </a:bodyPr>
          <a:lstStyle/>
          <a:p>
            <a:r>
              <a:rPr lang="en-US" dirty="0">
                <a:gradFill>
                  <a:gsLst>
                    <a:gs pos="34000">
                      <a:srgbClr val="EDEDED"/>
                    </a:gs>
                    <a:gs pos="0">
                      <a:srgbClr val="BFBFBF"/>
                    </a:gs>
                    <a:gs pos="100000">
                      <a:srgbClr val="FFFFFF"/>
                    </a:gs>
                  </a:gsLst>
                  <a:lin ang="4800000" scaled="0"/>
                </a:gradFill>
              </a:rPr>
              <a:t>IPCC is a well-developed global scientific process  yet…we are not on track to stay “Below 1.5C”</a:t>
            </a:r>
          </a:p>
          <a:p>
            <a:r>
              <a:rPr lang="en-US" dirty="0">
                <a:gradFill>
                  <a:gsLst>
                    <a:gs pos="34000">
                      <a:srgbClr val="EDEDED"/>
                    </a:gs>
                    <a:gs pos="0">
                      <a:srgbClr val="BFBFBF"/>
                    </a:gs>
                    <a:gs pos="100000">
                      <a:srgbClr val="FFFFFF"/>
                    </a:gs>
                  </a:gsLst>
                  <a:lin ang="4800000" scaled="0"/>
                </a:gradFill>
              </a:rPr>
              <a:t>Broadening towards a Science-Policy-Society Interface can only help…..</a:t>
            </a:r>
          </a:p>
          <a:p>
            <a:endParaRPr lang="en-US" dirty="0">
              <a:gradFill>
                <a:gsLst>
                  <a:gs pos="34000">
                    <a:srgbClr val="EDEDED"/>
                  </a:gs>
                  <a:gs pos="0">
                    <a:srgbClr val="BFBFBF"/>
                  </a:gs>
                  <a:gs pos="100000">
                    <a:srgbClr val="FFFFFF"/>
                  </a:gs>
                </a:gsLst>
                <a:lin ang="4800000" scaled="0"/>
              </a:gradFill>
            </a:endParaRPr>
          </a:p>
        </p:txBody>
      </p:sp>
      <p:sp>
        <p:nvSpPr>
          <p:cNvPr id="16" name="Rounded Rectangle 17">
            <a:extLst>
              <a:ext uri="{FF2B5EF4-FFF2-40B4-BE49-F238E27FC236}">
                <a16:creationId xmlns:a16="http://schemas.microsoft.com/office/drawing/2014/main" id="{B1B60728-8C3E-4908-96B8-23E962259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Content Placeholder 6" descr="Thermometer with solid fill">
            <a:extLst>
              <a:ext uri="{FF2B5EF4-FFF2-40B4-BE49-F238E27FC236}">
                <a16:creationId xmlns:a16="http://schemas.microsoft.com/office/drawing/2014/main" id="{B55A790A-892E-4372-B450-1065EA699D4A}"/>
              </a:ext>
            </a:extLst>
          </p:cNvPr>
          <p:cNvPicPr>
            <a:picLocks noChangeAspect="1"/>
          </p:cNvPicPr>
          <p:nvPr/>
        </p:nvPicPr>
        <p:blipFill>
          <a:blip r:embed="rId4">
            <a:extLst>
              <a:ext uri="{96DAC541-7B7A-43D3-8B79-37D633B846F1}">
                <asvg:svgBlip xmlns:asvg="http://schemas.microsoft.com/office/drawing/2016/SVG/main" r:embed="rId5"/>
              </a:ext>
            </a:extLst>
          </a:blip>
          <a:stretch/>
        </p:blipFill>
        <p:spPr>
          <a:xfrm>
            <a:off x="8154584" y="2174534"/>
            <a:ext cx="2843942" cy="2843942"/>
          </a:xfrm>
          <a:prstGeom prst="rect">
            <a:avLst/>
          </a:prstGeom>
        </p:spPr>
      </p:pic>
      <p:sp>
        <p:nvSpPr>
          <p:cNvPr id="8" name="TextBox 7">
            <a:extLst>
              <a:ext uri="{FF2B5EF4-FFF2-40B4-BE49-F238E27FC236}">
                <a16:creationId xmlns:a16="http://schemas.microsoft.com/office/drawing/2014/main" id="{B0C67D40-843A-401A-B6ED-A373388800D3}"/>
              </a:ext>
            </a:extLst>
          </p:cNvPr>
          <p:cNvSpPr txBox="1"/>
          <p:nvPr/>
        </p:nvSpPr>
        <p:spPr>
          <a:xfrm>
            <a:off x="8596856" y="5037318"/>
            <a:ext cx="197913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Target -Below 1.5C</a:t>
            </a:r>
          </a:p>
        </p:txBody>
      </p:sp>
    </p:spTree>
    <p:extLst>
      <p:ext uri="{BB962C8B-B14F-4D97-AF65-F5344CB8AC3E}">
        <p14:creationId xmlns:p14="http://schemas.microsoft.com/office/powerpoint/2010/main" val="314422052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2E5C7A-DDE6-4633-9E3D-88811C1E2B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211" y="53083"/>
            <a:ext cx="1111142" cy="1111142"/>
          </a:xfrm>
          <a:prstGeom prst="rect">
            <a:avLst/>
          </a:prstGeom>
        </p:spPr>
      </p:pic>
      <p:sp>
        <p:nvSpPr>
          <p:cNvPr id="3" name="Textfeld 2"/>
          <p:cNvSpPr txBox="1"/>
          <p:nvPr/>
        </p:nvSpPr>
        <p:spPr>
          <a:xfrm>
            <a:off x="774441" y="811764"/>
            <a:ext cx="10767526" cy="4832092"/>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endParaRPr kumimoji="0" lang="en-GB"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endParaRPr kumimoji="0" lang="en-GB" sz="2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Arial" panose="020B0604020202020204" pitchFamily="34" charset="0"/>
            </a:endParaRPr>
          </a:p>
          <a:p>
            <a:pPr marL="914400" marR="0" lvl="1"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ja-JP" sz="2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Establish an SDG Transformation Framework for Accelerated Action by 2024</a:t>
            </a:r>
          </a:p>
          <a:p>
            <a:pPr marL="914400" marR="0" lvl="1"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ja-JP" sz="2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How to Build Capacity of State and Non-state-holders</a:t>
            </a:r>
          </a:p>
          <a:p>
            <a:pPr marL="914400" marR="0" lvl="1"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ja-JP" sz="2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How to use Levers in an integrated way to overcome impediments along the S-curve</a:t>
            </a:r>
          </a:p>
          <a:p>
            <a:pPr marL="914400" marR="0" lvl="1"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ja-JP" sz="2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Identifying interventions (for each </a:t>
            </a:r>
            <a:r>
              <a:rPr kumimoji="0" lang="en-US" altLang="ja-JP" sz="2800" b="0" i="0" u="none" strike="noStrike" kern="1200" cap="none" spc="0" normalizeH="0" baseline="0" noProof="0" dirty="0" err="1">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Entrypoint</a:t>
            </a:r>
            <a:r>
              <a:rPr kumimoji="0" lang="en-US" altLang="ja-JP" sz="2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 that will capitalize on SDG synergies and minimize trade-offs and spillovers</a:t>
            </a:r>
          </a:p>
          <a:p>
            <a:pPr marL="914400" marR="0" lvl="1"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ja-JP" sz="2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Identify measures to accelerate implementation.</a:t>
            </a:r>
          </a:p>
          <a:p>
            <a:pPr marL="914400" marR="0" lvl="1"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ja-JP" sz="2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01B99A55-ECF0-4EDD-B831-FC0486F769E5}"/>
              </a:ext>
            </a:extLst>
          </p:cNvPr>
          <p:cNvSpPr>
            <a:spLocks noGrp="1"/>
          </p:cNvSpPr>
          <p:nvPr>
            <p:ph type="title"/>
          </p:nvPr>
        </p:nvSpPr>
        <p:spPr>
          <a:xfrm>
            <a:off x="1653215" y="568297"/>
            <a:ext cx="11084767" cy="595928"/>
          </a:xfrm>
        </p:spPr>
        <p:txBody>
          <a:bodyPr>
            <a:normAutofit/>
          </a:bodyPr>
          <a:lstStyle/>
          <a:p>
            <a:r>
              <a:rPr lang="en-GB" sz="3600" b="1" dirty="0">
                <a:solidFill>
                  <a:schemeClr val="tx1"/>
                </a:solidFill>
                <a:latin typeface="Corbel" panose="020B0503020204020204" pitchFamily="34" charset="0"/>
                <a:cs typeface="Calibri" panose="020F0502020204030204" pitchFamily="34" charset="0"/>
              </a:rPr>
              <a:t> </a:t>
            </a:r>
            <a:r>
              <a:rPr lang="en-US" sz="3600" dirty="0">
                <a:gradFill flip="none" rotWithShape="1">
                  <a:gsLst>
                    <a:gs pos="28000">
                      <a:srgbClr val="EDEDED"/>
                    </a:gs>
                    <a:gs pos="0">
                      <a:srgbClr val="BFBFBF"/>
                    </a:gs>
                    <a:gs pos="100000">
                      <a:srgbClr val="FFFFFF"/>
                    </a:gs>
                  </a:gsLst>
                  <a:lin ang="4800000" scaled="0"/>
                  <a:tileRect/>
                </a:gradFill>
              </a:rPr>
              <a:t>Chapter 5: </a:t>
            </a:r>
            <a:r>
              <a:rPr lang="en-GB" sz="3600" dirty="0">
                <a:solidFill>
                  <a:schemeClr val="tx1"/>
                </a:solidFill>
                <a:latin typeface="Corbel" panose="020B0503020204020204" pitchFamily="34" charset="0"/>
                <a:cs typeface="Calibri" panose="020F0502020204030204" pitchFamily="34" charset="0"/>
              </a:rPr>
              <a:t>Call to Actions in 5 Themes</a:t>
            </a:r>
            <a:endParaRPr lang="en-US" sz="3600" dirty="0">
              <a:solidFill>
                <a:schemeClr val="tx1"/>
              </a:solidFill>
            </a:endParaRPr>
          </a:p>
        </p:txBody>
      </p:sp>
      <p:sp>
        <p:nvSpPr>
          <p:cNvPr id="2" name="TextBox 1">
            <a:extLst>
              <a:ext uri="{FF2B5EF4-FFF2-40B4-BE49-F238E27FC236}">
                <a16:creationId xmlns:a16="http://schemas.microsoft.com/office/drawing/2014/main" id="{F5CBB5F7-0CBE-4310-BF1A-458206CCE5C0}"/>
              </a:ext>
            </a:extLst>
          </p:cNvPr>
          <p:cNvSpPr txBox="1"/>
          <p:nvPr/>
        </p:nvSpPr>
        <p:spPr>
          <a:xfrm>
            <a:off x="1128156" y="5723070"/>
            <a:ext cx="8621334" cy="80021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 For today, we will focus on the First Call to Action theme.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690332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321FE8D-7ACB-49B6-B613-25C91ACC87D3}"/>
              </a:ext>
            </a:extLst>
          </p:cNvPr>
          <p:cNvGraphicFramePr/>
          <p:nvPr/>
        </p:nvGraphicFramePr>
        <p:xfrm>
          <a:off x="416461" y="1368466"/>
          <a:ext cx="9996331"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7">
            <a:extLst>
              <a:ext uri="{FF2B5EF4-FFF2-40B4-BE49-F238E27FC236}">
                <a16:creationId xmlns:a16="http://schemas.microsoft.com/office/drawing/2014/main" id="{09723B37-DFCA-44B0-B39E-FA159CCA903A}"/>
              </a:ext>
            </a:extLst>
          </p:cNvPr>
          <p:cNvSpPr txBox="1">
            <a:spLocks/>
          </p:cNvSpPr>
          <p:nvPr/>
        </p:nvSpPr>
        <p:spPr>
          <a:xfrm>
            <a:off x="633375" y="420480"/>
            <a:ext cx="10980693" cy="11470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marR="0" lvl="1" indent="-45720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r>
              <a:rPr kumimoji="0" lang="en-US" altLang="ja-JP"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alibri" panose="020F0502020204030204" pitchFamily="34" charset="0"/>
                <a:ea typeface="Times New Roman" panose="02020603050405020304" pitchFamily="18" charset="0"/>
                <a:cs typeface="Times New Roman" panose="02020603050405020304" pitchFamily="18" charset="0"/>
              </a:rPr>
              <a:t>Establish an SDG Transformation Framework for Accelerated Action by 2024… to include </a:t>
            </a:r>
            <a:r>
              <a:rPr kumimoji="0" lang="en-US" altLang="ja-JP" sz="2800" b="0" i="0" u="none" strike="noStrike" kern="1200" cap="none" spc="0" normalizeH="0" baseline="0" noProof="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alibri" panose="020F0502020204030204" pitchFamily="34" charset="0"/>
                <a:ea typeface="Times New Roman" panose="02020603050405020304" pitchFamily="18" charset="0"/>
                <a:cs typeface="Times New Roman" panose="02020603050405020304" pitchFamily="18" charset="0"/>
              </a:rPr>
              <a:t>components such as…</a:t>
            </a:r>
            <a:endParaRPr kumimoji="0" lang="en-US" altLang="ja-JP"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19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sv-SE" sz="19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9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endParaRPr>
          </a:p>
        </p:txBody>
      </p:sp>
    </p:spTree>
    <p:extLst>
      <p:ext uri="{BB962C8B-B14F-4D97-AF65-F5344CB8AC3E}">
        <p14:creationId xmlns:p14="http://schemas.microsoft.com/office/powerpoint/2010/main" val="1083910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E364-0E7C-47B2-881D-AED1C2A49393}"/>
              </a:ext>
            </a:extLst>
          </p:cNvPr>
          <p:cNvSpPr>
            <a:spLocks noGrp="1"/>
          </p:cNvSpPr>
          <p:nvPr>
            <p:ph type="title"/>
          </p:nvPr>
        </p:nvSpPr>
        <p:spPr>
          <a:xfrm>
            <a:off x="838200" y="365125"/>
            <a:ext cx="10515600" cy="1325563"/>
          </a:xfrm>
        </p:spPr>
        <p:txBody>
          <a:bodyPr>
            <a:normAutofit/>
          </a:bodyPr>
          <a:lstStyle/>
          <a:p>
            <a:r>
              <a:rPr lang="en-US" sz="3800" dirty="0">
                <a:gradFill flip="none" rotWithShape="1">
                  <a:gsLst>
                    <a:gs pos="28000">
                      <a:srgbClr val="EDEDED"/>
                    </a:gs>
                    <a:gs pos="0">
                      <a:srgbClr val="BFBFBF"/>
                    </a:gs>
                    <a:gs pos="100000">
                      <a:srgbClr val="FFFFFF"/>
                    </a:gs>
                  </a:gsLst>
                  <a:lin ang="4800000" scaled="0"/>
                  <a:tileRect/>
                </a:gradFill>
              </a:rPr>
              <a:t>In Closing……</a:t>
            </a:r>
            <a:br>
              <a:rPr lang="en-US" sz="3800" dirty="0">
                <a:gradFill flip="none" rotWithShape="1">
                  <a:gsLst>
                    <a:gs pos="28000">
                      <a:srgbClr val="EDEDED"/>
                    </a:gs>
                    <a:gs pos="0">
                      <a:srgbClr val="BFBFBF"/>
                    </a:gs>
                    <a:gs pos="100000">
                      <a:srgbClr val="FFFFFF"/>
                    </a:gs>
                  </a:gsLst>
                  <a:lin ang="4800000" scaled="0"/>
                  <a:tileRect/>
                </a:gradFill>
              </a:rPr>
            </a:br>
            <a:endParaRPr lang="en-US" sz="3800" dirty="0">
              <a:gradFill flip="none" rotWithShape="1">
                <a:gsLst>
                  <a:gs pos="28000">
                    <a:srgbClr val="EDEDED"/>
                  </a:gs>
                  <a:gs pos="0">
                    <a:srgbClr val="BFBFBF"/>
                  </a:gs>
                  <a:gs pos="100000">
                    <a:srgbClr val="FFFFFF"/>
                  </a:gs>
                </a:gsLst>
                <a:lin ang="4800000" scaled="0"/>
                <a:tileRect/>
              </a:gradFill>
            </a:endParaRPr>
          </a:p>
        </p:txBody>
      </p:sp>
      <p:sp>
        <p:nvSpPr>
          <p:cNvPr id="3" name="Content Placeholder 2">
            <a:extLst>
              <a:ext uri="{FF2B5EF4-FFF2-40B4-BE49-F238E27FC236}">
                <a16:creationId xmlns:a16="http://schemas.microsoft.com/office/drawing/2014/main" id="{70AC7600-7CBB-45C4-97CA-EEE05A02B36F}"/>
              </a:ext>
            </a:extLst>
          </p:cNvPr>
          <p:cNvSpPr>
            <a:spLocks noGrp="1"/>
          </p:cNvSpPr>
          <p:nvPr>
            <p:ph idx="1"/>
          </p:nvPr>
        </p:nvSpPr>
        <p:spPr>
          <a:xfrm>
            <a:off x="1120000" y="1825625"/>
            <a:ext cx="6356856" cy="4351338"/>
          </a:xfrm>
        </p:spPr>
        <p:txBody>
          <a:bodyPr>
            <a:normAutofit fontScale="85000" lnSpcReduction="20000"/>
          </a:bodyPr>
          <a:lstStyle/>
          <a:p>
            <a:pPr>
              <a:lnSpc>
                <a:spcPct val="120000"/>
              </a:lnSpc>
            </a:pPr>
            <a:r>
              <a:rPr lang="en-US" dirty="0">
                <a:gradFill>
                  <a:gsLst>
                    <a:gs pos="34000">
                      <a:srgbClr val="EDEDED"/>
                    </a:gs>
                    <a:gs pos="0">
                      <a:srgbClr val="BFBFBF"/>
                    </a:gs>
                    <a:gs pos="100000">
                      <a:srgbClr val="FFFFFF"/>
                    </a:gs>
                  </a:gsLst>
                  <a:lin ang="4800000" scaled="0"/>
                </a:gradFill>
              </a:rPr>
              <a:t>Against the backdrop of the changes and shocks of the last few years, the 2030 Agenda for Sustainable Development remains a strong and valid agenda for a desirable future – for people, planet, and prosperity in peace.</a:t>
            </a:r>
          </a:p>
          <a:p>
            <a:endParaRPr lang="en-US" dirty="0">
              <a:gradFill>
                <a:gsLst>
                  <a:gs pos="34000">
                    <a:srgbClr val="EDEDED"/>
                  </a:gs>
                  <a:gs pos="0">
                    <a:srgbClr val="BFBFBF"/>
                  </a:gs>
                  <a:gs pos="100000">
                    <a:srgbClr val="FFFFFF"/>
                  </a:gs>
                </a:gsLst>
                <a:lin ang="4800000" scaled="0"/>
              </a:gradFill>
            </a:endParaRPr>
          </a:p>
          <a:p>
            <a:pPr>
              <a:lnSpc>
                <a:spcPct val="120000"/>
              </a:lnSpc>
            </a:pPr>
            <a:r>
              <a:rPr kumimoji="0" lang="en-US" altLang="ja-JP" sz="2800" b="0" i="0" u="none" strike="noStrike" kern="1200" cap="none" spc="0" normalizeH="0" baseline="0" noProof="0" dirty="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Making progress on the SDGs is an insurance/building resilient systems against new crises and shocks</a:t>
            </a:r>
          </a:p>
          <a:p>
            <a:endParaRPr lang="en-US" dirty="0">
              <a:gradFill>
                <a:gsLst>
                  <a:gs pos="34000">
                    <a:srgbClr val="EDEDED"/>
                  </a:gs>
                  <a:gs pos="0">
                    <a:srgbClr val="BFBFBF"/>
                  </a:gs>
                  <a:gs pos="100000">
                    <a:srgbClr val="FFFFFF"/>
                  </a:gs>
                </a:gsLst>
                <a:lin ang="4800000" scaled="0"/>
              </a:gradFill>
            </a:endParaRPr>
          </a:p>
          <a:p>
            <a:pPr marL="0" indent="0">
              <a:buNone/>
            </a:pPr>
            <a:r>
              <a:rPr lang="en-US" dirty="0">
                <a:gradFill>
                  <a:gsLst>
                    <a:gs pos="34000">
                      <a:srgbClr val="EDEDED"/>
                    </a:gs>
                    <a:gs pos="0">
                      <a:srgbClr val="BFBFBF"/>
                    </a:gs>
                    <a:gs pos="100000">
                      <a:srgbClr val="FFFFFF"/>
                    </a:gs>
                  </a:gsLst>
                  <a:lin ang="4800000" scaled="0"/>
                </a:gradFill>
              </a:rPr>
              <a:t> </a:t>
            </a:r>
          </a:p>
        </p:txBody>
      </p:sp>
      <p:pic>
        <p:nvPicPr>
          <p:cNvPr id="4" name="Picture 2" descr="globaldatabase">
            <a:extLst>
              <a:ext uri="{FF2B5EF4-FFF2-40B4-BE49-F238E27FC236}">
                <a16:creationId xmlns:a16="http://schemas.microsoft.com/office/drawing/2014/main" id="{1DDB03F0-A944-4278-8058-90193906856B}"/>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8226824" y="2474168"/>
            <a:ext cx="2843942" cy="2843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084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061E9-BAA8-4F90-804A-58C8C810907F}"/>
              </a:ext>
            </a:extLst>
          </p:cNvPr>
          <p:cNvSpPr>
            <a:spLocks noGrp="1"/>
          </p:cNvSpPr>
          <p:nvPr>
            <p:ph type="title"/>
          </p:nvPr>
        </p:nvSpPr>
        <p:spPr>
          <a:xfrm>
            <a:off x="546653" y="2613818"/>
            <a:ext cx="6662057" cy="1325563"/>
          </a:xfrm>
        </p:spPr>
        <p:txBody>
          <a:bodyPr vert="horz" lIns="91440" tIns="45720" rIns="91440" bIns="45720" rtlCol="0" anchor="ctr">
            <a:normAutofit/>
          </a:bodyPr>
          <a:lstStyle/>
          <a:p>
            <a:pPr algn="ctr" defTabSz="914400"/>
            <a:r>
              <a:rPr lang="en-US" sz="4200" i="1" dirty="0"/>
              <a:t>Thank you</a:t>
            </a:r>
          </a:p>
        </p:txBody>
      </p:sp>
      <p:pic>
        <p:nvPicPr>
          <p:cNvPr id="4" name="Picture 3">
            <a:extLst>
              <a:ext uri="{FF2B5EF4-FFF2-40B4-BE49-F238E27FC236}">
                <a16:creationId xmlns:a16="http://schemas.microsoft.com/office/drawing/2014/main" id="{DDB57EDC-2343-40D9-8F1F-AB63809303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07300" y="10"/>
            <a:ext cx="4584700" cy="6857990"/>
          </a:xfrm>
          <a:prstGeom prst="rect">
            <a:avLst/>
          </a:prstGeom>
        </p:spPr>
      </p:pic>
      <p:sp>
        <p:nvSpPr>
          <p:cNvPr id="3" name="TextBox 2">
            <a:extLst>
              <a:ext uri="{FF2B5EF4-FFF2-40B4-BE49-F238E27FC236}">
                <a16:creationId xmlns:a16="http://schemas.microsoft.com/office/drawing/2014/main" id="{127145B5-55D5-46F4-9F7A-AC8F07FBE05E}"/>
              </a:ext>
            </a:extLst>
          </p:cNvPr>
          <p:cNvSpPr txBox="1"/>
          <p:nvPr/>
        </p:nvSpPr>
        <p:spPr>
          <a:xfrm>
            <a:off x="4991100" y="480646"/>
            <a:ext cx="6403731" cy="55919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674487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8F3303-286A-E51E-2DE3-CCA33413EAB0}"/>
              </a:ext>
            </a:extLst>
          </p:cNvPr>
          <p:cNvSpPr/>
          <p:nvPr/>
        </p:nvSpPr>
        <p:spPr>
          <a:xfrm>
            <a:off x="-1" y="2318304"/>
            <a:ext cx="12192001" cy="326266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sp>
        <p:nvSpPr>
          <p:cNvPr id="23" name="TextBox 22">
            <a:extLst>
              <a:ext uri="{FF2B5EF4-FFF2-40B4-BE49-F238E27FC236}">
                <a16:creationId xmlns:a16="http://schemas.microsoft.com/office/drawing/2014/main" id="{7E91161C-B3F3-E246-8944-A7C4CB5D56E2}"/>
              </a:ext>
            </a:extLst>
          </p:cNvPr>
          <p:cNvSpPr txBox="1"/>
          <p:nvPr/>
        </p:nvSpPr>
        <p:spPr>
          <a:xfrm>
            <a:off x="1642011" y="6339398"/>
            <a:ext cx="5343072" cy="323165"/>
          </a:xfrm>
          <a:prstGeom prst="rect">
            <a:avLst/>
          </a:prstGeom>
          <a:solidFill>
            <a:schemeClr val="bg1"/>
          </a:solidFill>
        </p:spPr>
        <p:txBody>
          <a:bodyPr wrap="square" rtlCol="0">
            <a:spAutoFit/>
          </a:bodyPr>
          <a:lstStyle/>
          <a:p>
            <a:pPr>
              <a:spcAft>
                <a:spcPts val="1800"/>
              </a:spcAft>
            </a:pPr>
            <a:endParaRPr lang="en-US" sz="1500" b="1" spc="-50">
              <a:latin typeface="Roboto" panose="02000000000000000000" pitchFamily="2" charset="0"/>
              <a:ea typeface="Roboto" panose="02000000000000000000" pitchFamily="2" charset="0"/>
            </a:endParaRPr>
          </a:p>
        </p:txBody>
      </p:sp>
      <p:sp>
        <p:nvSpPr>
          <p:cNvPr id="24" name="Title 1">
            <a:extLst>
              <a:ext uri="{FF2B5EF4-FFF2-40B4-BE49-F238E27FC236}">
                <a16:creationId xmlns:a16="http://schemas.microsoft.com/office/drawing/2014/main" id="{70AFFE34-71D4-1248-BB7B-1E21F8E7292C}"/>
              </a:ext>
            </a:extLst>
          </p:cNvPr>
          <p:cNvSpPr txBox="1">
            <a:spLocks/>
          </p:cNvSpPr>
          <p:nvPr/>
        </p:nvSpPr>
        <p:spPr>
          <a:xfrm>
            <a:off x="2386739" y="345532"/>
            <a:ext cx="8755933"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200" dirty="0">
              <a:solidFill>
                <a:schemeClr val="tx2"/>
              </a:solidFill>
              <a:latin typeface="Roboto"/>
            </a:endParaRPr>
          </a:p>
        </p:txBody>
      </p:sp>
      <p:sp>
        <p:nvSpPr>
          <p:cNvPr id="5" name="Title 1">
            <a:extLst>
              <a:ext uri="{FF2B5EF4-FFF2-40B4-BE49-F238E27FC236}">
                <a16:creationId xmlns:a16="http://schemas.microsoft.com/office/drawing/2014/main" id="{B7E0DFF2-BC13-BAB8-0D98-03C1773E9503}"/>
              </a:ext>
            </a:extLst>
          </p:cNvPr>
          <p:cNvSpPr txBox="1">
            <a:spLocks/>
          </p:cNvSpPr>
          <p:nvPr/>
        </p:nvSpPr>
        <p:spPr>
          <a:xfrm>
            <a:off x="4632582" y="2103437"/>
            <a:ext cx="67741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bg1"/>
                </a:solidFill>
                <a:latin typeface="Roboto"/>
              </a:rPr>
              <a:t>Welcome Remarks</a:t>
            </a:r>
            <a:endParaRPr lang="en-US" sz="3200" dirty="0">
              <a:solidFill>
                <a:schemeClr val="bg1"/>
              </a:solidFill>
              <a:latin typeface="Roboto"/>
            </a:endParaRPr>
          </a:p>
        </p:txBody>
      </p:sp>
      <p:sp>
        <p:nvSpPr>
          <p:cNvPr id="7" name="Oval 6">
            <a:extLst>
              <a:ext uri="{FF2B5EF4-FFF2-40B4-BE49-F238E27FC236}">
                <a16:creationId xmlns:a16="http://schemas.microsoft.com/office/drawing/2014/main" id="{8317CCEC-BDAE-A5C2-3EAB-433F71F6C2AE}"/>
              </a:ext>
            </a:extLst>
          </p:cNvPr>
          <p:cNvSpPr/>
          <p:nvPr/>
        </p:nvSpPr>
        <p:spPr>
          <a:xfrm>
            <a:off x="896881" y="1765244"/>
            <a:ext cx="3241166" cy="4108613"/>
          </a:xfrm>
          <a:prstGeom prst="ellipse">
            <a:avLst/>
          </a:prstGeom>
          <a:blipFill dpi="0" rotWithShape="0">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84ACC04-F6B8-0C55-47BA-E57D4EFA0F4C}"/>
              </a:ext>
            </a:extLst>
          </p:cNvPr>
          <p:cNvSpPr txBox="1">
            <a:spLocks/>
          </p:cNvSpPr>
          <p:nvPr/>
        </p:nvSpPr>
        <p:spPr>
          <a:xfrm>
            <a:off x="4632582" y="3643867"/>
            <a:ext cx="6138138" cy="128645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b="1" dirty="0">
                <a:solidFill>
                  <a:schemeClr val="accent4"/>
                </a:solidFill>
                <a:latin typeface="Roboto"/>
              </a:rPr>
              <a:t>Ms. Astra Bonini </a:t>
            </a:r>
          </a:p>
          <a:p>
            <a:pPr algn="l"/>
            <a:br>
              <a:rPr lang="en-US" sz="1800" dirty="0">
                <a:solidFill>
                  <a:schemeClr val="bg1"/>
                </a:solidFill>
                <a:latin typeface="Roboto"/>
              </a:rPr>
            </a:br>
            <a:r>
              <a:rPr lang="en-US" sz="1800" dirty="0">
                <a:solidFill>
                  <a:schemeClr val="bg1"/>
                </a:solidFill>
                <a:latin typeface="Roboto"/>
              </a:rPr>
              <a:t>Senior Sustainable Development Officer</a:t>
            </a:r>
          </a:p>
          <a:p>
            <a:pPr algn="l"/>
            <a:r>
              <a:rPr lang="en-US" sz="1800" dirty="0">
                <a:solidFill>
                  <a:schemeClr val="bg1"/>
                </a:solidFill>
                <a:latin typeface="Roboto"/>
              </a:rPr>
              <a:t>Division for Sustainable Development Goals</a:t>
            </a:r>
            <a:br>
              <a:rPr lang="en-US" sz="1800" dirty="0">
                <a:solidFill>
                  <a:schemeClr val="bg1"/>
                </a:solidFill>
                <a:latin typeface="Roboto"/>
              </a:rPr>
            </a:br>
            <a:r>
              <a:rPr lang="en-US" sz="1800" dirty="0">
                <a:solidFill>
                  <a:schemeClr val="bg1"/>
                </a:solidFill>
                <a:latin typeface="Roboto"/>
              </a:rPr>
              <a:t>United Nations Department of Economic and Social Affairs </a:t>
            </a:r>
          </a:p>
        </p:txBody>
      </p:sp>
    </p:spTree>
    <p:extLst>
      <p:ext uri="{BB962C8B-B14F-4D97-AF65-F5344CB8AC3E}">
        <p14:creationId xmlns:p14="http://schemas.microsoft.com/office/powerpoint/2010/main" val="2933538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1A5BC3-3733-059D-DA02-67BA35A25FFD}"/>
              </a:ext>
            </a:extLst>
          </p:cNvPr>
          <p:cNvSpPr/>
          <p:nvPr/>
        </p:nvSpPr>
        <p:spPr>
          <a:xfrm>
            <a:off x="1" y="2817724"/>
            <a:ext cx="12191999" cy="3493893"/>
          </a:xfrm>
          <a:prstGeom prst="rect">
            <a:avLst/>
          </a:prstGeom>
          <a:gradFill flip="none" rotWithShape="1">
            <a:gsLst>
              <a:gs pos="0">
                <a:schemeClr val="accent1">
                  <a:shade val="30000"/>
                  <a:satMod val="115000"/>
                </a:schemeClr>
              </a:gs>
              <a:gs pos="33000">
                <a:srgbClr val="002060"/>
              </a:gs>
              <a:gs pos="85000">
                <a:schemeClr val="accent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sp>
        <p:nvSpPr>
          <p:cNvPr id="24" name="Title 1">
            <a:extLst>
              <a:ext uri="{FF2B5EF4-FFF2-40B4-BE49-F238E27FC236}">
                <a16:creationId xmlns:a16="http://schemas.microsoft.com/office/drawing/2014/main" id="{70AFFE34-71D4-1248-BB7B-1E21F8E7292C}"/>
              </a:ext>
            </a:extLst>
          </p:cNvPr>
          <p:cNvSpPr txBox="1">
            <a:spLocks/>
          </p:cNvSpPr>
          <p:nvPr/>
        </p:nvSpPr>
        <p:spPr>
          <a:xfrm>
            <a:off x="2386739" y="345532"/>
            <a:ext cx="8755933"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200" dirty="0">
              <a:solidFill>
                <a:schemeClr val="tx2"/>
              </a:solidFill>
              <a:latin typeface="Roboto"/>
            </a:endParaRPr>
          </a:p>
        </p:txBody>
      </p:sp>
      <p:sp>
        <p:nvSpPr>
          <p:cNvPr id="7" name="Oval 6">
            <a:extLst>
              <a:ext uri="{FF2B5EF4-FFF2-40B4-BE49-F238E27FC236}">
                <a16:creationId xmlns:a16="http://schemas.microsoft.com/office/drawing/2014/main" id="{8317CCEC-BDAE-A5C2-3EAB-433F71F6C2AE}"/>
              </a:ext>
            </a:extLst>
          </p:cNvPr>
          <p:cNvSpPr/>
          <p:nvPr/>
        </p:nvSpPr>
        <p:spPr>
          <a:xfrm>
            <a:off x="2755486" y="2144267"/>
            <a:ext cx="1339996" cy="1770561"/>
          </a:xfrm>
          <a:prstGeom prst="ellipse">
            <a:avLst/>
          </a:prstGeom>
          <a:blipFill dpi="0" rotWithShape="0">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84ACC04-F6B8-0C55-47BA-E57D4EFA0F4C}"/>
              </a:ext>
            </a:extLst>
          </p:cNvPr>
          <p:cNvSpPr txBox="1">
            <a:spLocks/>
          </p:cNvSpPr>
          <p:nvPr/>
        </p:nvSpPr>
        <p:spPr>
          <a:xfrm>
            <a:off x="2823404" y="3764837"/>
            <a:ext cx="1204159" cy="22587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dirty="0">
                <a:solidFill>
                  <a:schemeClr val="accent4"/>
                </a:solidFill>
                <a:latin typeface="Roboto"/>
              </a:rPr>
              <a:t>Norine Kennedy</a:t>
            </a:r>
            <a:br>
              <a:rPr lang="en-US" sz="1400" dirty="0">
                <a:solidFill>
                  <a:schemeClr val="accent4"/>
                </a:solidFill>
                <a:latin typeface="Roboto"/>
              </a:rPr>
            </a:br>
            <a:endParaRPr lang="en-US" sz="1400" dirty="0">
              <a:solidFill>
                <a:schemeClr val="accent4"/>
              </a:solidFill>
              <a:latin typeface="Roboto"/>
            </a:endParaRPr>
          </a:p>
          <a:p>
            <a:r>
              <a:rPr lang="en-US" sz="1200" dirty="0">
                <a:solidFill>
                  <a:schemeClr val="bg1"/>
                </a:solidFill>
                <a:latin typeface="Roboto"/>
              </a:rPr>
              <a:t>Senior Vice President, United States Council for International Business (USCIB) </a:t>
            </a:r>
          </a:p>
        </p:txBody>
      </p:sp>
      <p:sp>
        <p:nvSpPr>
          <p:cNvPr id="3" name="Title 1">
            <a:extLst>
              <a:ext uri="{FF2B5EF4-FFF2-40B4-BE49-F238E27FC236}">
                <a16:creationId xmlns:a16="http://schemas.microsoft.com/office/drawing/2014/main" id="{BA6D083B-905D-54FE-F032-37EA3AB9CDCE}"/>
              </a:ext>
            </a:extLst>
          </p:cNvPr>
          <p:cNvSpPr txBox="1">
            <a:spLocks/>
          </p:cNvSpPr>
          <p:nvPr/>
        </p:nvSpPr>
        <p:spPr>
          <a:xfrm>
            <a:off x="867096" y="358441"/>
            <a:ext cx="1083412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tx2"/>
                </a:solidFill>
                <a:latin typeface="Roboto"/>
              </a:rPr>
              <a:t>Moderated discussion with private sector representatives </a:t>
            </a:r>
            <a:endParaRPr lang="en-US" sz="3200" dirty="0">
              <a:solidFill>
                <a:schemeClr val="tx2"/>
              </a:solidFill>
              <a:latin typeface="Roboto"/>
            </a:endParaRPr>
          </a:p>
        </p:txBody>
      </p:sp>
      <p:sp>
        <p:nvSpPr>
          <p:cNvPr id="4" name="Oval 3">
            <a:extLst>
              <a:ext uri="{FF2B5EF4-FFF2-40B4-BE49-F238E27FC236}">
                <a16:creationId xmlns:a16="http://schemas.microsoft.com/office/drawing/2014/main" id="{76B32963-882C-9E96-434D-6B4CF66424CA}"/>
              </a:ext>
            </a:extLst>
          </p:cNvPr>
          <p:cNvSpPr/>
          <p:nvPr/>
        </p:nvSpPr>
        <p:spPr>
          <a:xfrm>
            <a:off x="4426227" y="2144266"/>
            <a:ext cx="1481616" cy="1937404"/>
          </a:xfrm>
          <a:prstGeom prst="ellipse">
            <a:avLst/>
          </a:prstGeom>
          <a:blipFill dpi="0" rotWithShape="0">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8A49180F-76DB-4F8A-5686-F9FD3F2ED175}"/>
              </a:ext>
            </a:extLst>
          </p:cNvPr>
          <p:cNvSpPr txBox="1">
            <a:spLocks/>
          </p:cNvSpPr>
          <p:nvPr/>
        </p:nvSpPr>
        <p:spPr>
          <a:xfrm>
            <a:off x="4575591" y="3625763"/>
            <a:ext cx="1182889" cy="225872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dirty="0">
                <a:solidFill>
                  <a:schemeClr val="accent4"/>
                </a:solidFill>
                <a:latin typeface="Roboto"/>
              </a:rPr>
              <a:t>Cristina Moral</a:t>
            </a:r>
          </a:p>
          <a:p>
            <a:endParaRPr lang="en-US" sz="1200" dirty="0">
              <a:solidFill>
                <a:schemeClr val="bg1"/>
              </a:solidFill>
              <a:latin typeface="Roboto"/>
            </a:endParaRPr>
          </a:p>
          <a:p>
            <a:r>
              <a:rPr lang="en-US" sz="1200" dirty="0">
                <a:solidFill>
                  <a:schemeClr val="bg1"/>
                </a:solidFill>
                <a:latin typeface="Roboto"/>
              </a:rPr>
              <a:t>Senior Advisor Climate Policies and International Alliances, Iberdrola</a:t>
            </a:r>
          </a:p>
        </p:txBody>
      </p:sp>
      <p:sp>
        <p:nvSpPr>
          <p:cNvPr id="11" name="Title 1">
            <a:extLst>
              <a:ext uri="{FF2B5EF4-FFF2-40B4-BE49-F238E27FC236}">
                <a16:creationId xmlns:a16="http://schemas.microsoft.com/office/drawing/2014/main" id="{DCD42E94-1018-167D-B7CB-09347CE5C107}"/>
              </a:ext>
            </a:extLst>
          </p:cNvPr>
          <p:cNvSpPr txBox="1">
            <a:spLocks/>
          </p:cNvSpPr>
          <p:nvPr/>
        </p:nvSpPr>
        <p:spPr>
          <a:xfrm>
            <a:off x="6433521" y="3827503"/>
            <a:ext cx="1182889" cy="20590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dirty="0">
                <a:solidFill>
                  <a:schemeClr val="accent4"/>
                </a:solidFill>
                <a:latin typeface="Roboto"/>
              </a:rPr>
              <a:t>Silvano De Marte</a:t>
            </a:r>
          </a:p>
          <a:p>
            <a:pPr algn="l"/>
            <a:endParaRPr lang="en-US" sz="1200" dirty="0">
              <a:solidFill>
                <a:schemeClr val="bg1"/>
              </a:solidFill>
              <a:latin typeface="Roboto"/>
            </a:endParaRPr>
          </a:p>
          <a:p>
            <a:r>
              <a:rPr lang="en-US" sz="1200" dirty="0">
                <a:solidFill>
                  <a:schemeClr val="bg1"/>
                </a:solidFill>
                <a:latin typeface="Roboto"/>
              </a:rPr>
              <a:t>External Advisor</a:t>
            </a:r>
          </a:p>
          <a:p>
            <a:r>
              <a:rPr lang="en-US" sz="1200" dirty="0">
                <a:solidFill>
                  <a:schemeClr val="bg1"/>
                </a:solidFill>
                <a:latin typeface="Roboto"/>
              </a:rPr>
              <a:t>International Organisation of Employers (IOE) </a:t>
            </a:r>
          </a:p>
        </p:txBody>
      </p:sp>
      <p:sp>
        <p:nvSpPr>
          <p:cNvPr id="13" name="Oval 12">
            <a:extLst>
              <a:ext uri="{FF2B5EF4-FFF2-40B4-BE49-F238E27FC236}">
                <a16:creationId xmlns:a16="http://schemas.microsoft.com/office/drawing/2014/main" id="{382492E5-A362-8A6B-17BD-435B7DA65916}"/>
              </a:ext>
            </a:extLst>
          </p:cNvPr>
          <p:cNvSpPr/>
          <p:nvPr/>
        </p:nvSpPr>
        <p:spPr>
          <a:xfrm>
            <a:off x="6284158" y="2144267"/>
            <a:ext cx="1481616" cy="1830142"/>
          </a:xfrm>
          <a:prstGeom prst="ellipse">
            <a:avLst/>
          </a:prstGeom>
          <a:blipFill dpi="0" rotWithShape="0">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AF410AD1-29F2-30E3-AD8F-35D2202C03B6}"/>
              </a:ext>
            </a:extLst>
          </p:cNvPr>
          <p:cNvSpPr/>
          <p:nvPr/>
        </p:nvSpPr>
        <p:spPr>
          <a:xfrm>
            <a:off x="8224195" y="2209494"/>
            <a:ext cx="1481615" cy="1830142"/>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6F4CAB5-F0B1-DBD6-906B-7D4717A48C19}"/>
              </a:ext>
            </a:extLst>
          </p:cNvPr>
          <p:cNvSpPr txBox="1">
            <a:spLocks/>
          </p:cNvSpPr>
          <p:nvPr/>
        </p:nvSpPr>
        <p:spPr>
          <a:xfrm>
            <a:off x="8338640" y="3566675"/>
            <a:ext cx="1377285" cy="216238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dirty="0">
                <a:solidFill>
                  <a:schemeClr val="accent4"/>
                </a:solidFill>
                <a:latin typeface="Roboto"/>
              </a:rPr>
              <a:t>Kathleen Ebersohn-Khuvutlu</a:t>
            </a:r>
          </a:p>
          <a:p>
            <a:endParaRPr lang="en-US" sz="1200" dirty="0">
              <a:solidFill>
                <a:schemeClr val="bg1"/>
              </a:solidFill>
              <a:latin typeface="Roboto"/>
            </a:endParaRPr>
          </a:p>
          <a:p>
            <a:r>
              <a:rPr lang="en-US" sz="1200" dirty="0">
                <a:solidFill>
                  <a:schemeClr val="bg1"/>
                </a:solidFill>
                <a:latin typeface="Roboto"/>
              </a:rPr>
              <a:t>Senior Sustainability Manager, Old Mutual Limited </a:t>
            </a:r>
          </a:p>
        </p:txBody>
      </p:sp>
      <p:sp>
        <p:nvSpPr>
          <p:cNvPr id="9" name="Oval 8">
            <a:extLst>
              <a:ext uri="{FF2B5EF4-FFF2-40B4-BE49-F238E27FC236}">
                <a16:creationId xmlns:a16="http://schemas.microsoft.com/office/drawing/2014/main" id="{76D5FBD8-8BF3-B255-7562-AE9DCFE5D592}"/>
              </a:ext>
            </a:extLst>
          </p:cNvPr>
          <p:cNvSpPr/>
          <p:nvPr/>
        </p:nvSpPr>
        <p:spPr>
          <a:xfrm>
            <a:off x="10164231" y="2203848"/>
            <a:ext cx="1355601" cy="1877822"/>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C006CE4-D7DA-883D-4F8F-7620E95FF548}"/>
              </a:ext>
            </a:extLst>
          </p:cNvPr>
          <p:cNvSpPr txBox="1">
            <a:spLocks/>
          </p:cNvSpPr>
          <p:nvPr/>
        </p:nvSpPr>
        <p:spPr>
          <a:xfrm>
            <a:off x="10250586" y="3625763"/>
            <a:ext cx="1182889" cy="19723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dirty="0">
                <a:solidFill>
                  <a:schemeClr val="accent4"/>
                </a:solidFill>
                <a:latin typeface="Roboto"/>
              </a:rPr>
              <a:t>Mardi McBrien</a:t>
            </a:r>
          </a:p>
          <a:p>
            <a:endParaRPr lang="en-US" sz="1200" dirty="0">
              <a:solidFill>
                <a:schemeClr val="bg1"/>
              </a:solidFill>
              <a:latin typeface="Roboto"/>
            </a:endParaRPr>
          </a:p>
          <a:p>
            <a:r>
              <a:rPr lang="en-US" sz="1200" dirty="0">
                <a:solidFill>
                  <a:schemeClr val="bg1"/>
                </a:solidFill>
                <a:latin typeface="Roboto"/>
              </a:rPr>
              <a:t>Director of Strategic Affairs, IFRS Foundation </a:t>
            </a:r>
          </a:p>
        </p:txBody>
      </p:sp>
      <p:sp>
        <p:nvSpPr>
          <p:cNvPr id="15" name="Oval 14">
            <a:extLst>
              <a:ext uri="{FF2B5EF4-FFF2-40B4-BE49-F238E27FC236}">
                <a16:creationId xmlns:a16="http://schemas.microsoft.com/office/drawing/2014/main" id="{00169118-BBD5-D89E-E12A-F102AC784655}"/>
              </a:ext>
            </a:extLst>
          </p:cNvPr>
          <p:cNvSpPr/>
          <p:nvPr/>
        </p:nvSpPr>
        <p:spPr>
          <a:xfrm>
            <a:off x="874838" y="2136143"/>
            <a:ext cx="1511901" cy="1877822"/>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C1A44B1-31EE-0EAE-C2A5-E646540C9E86}"/>
              </a:ext>
            </a:extLst>
          </p:cNvPr>
          <p:cNvSpPr txBox="1">
            <a:spLocks/>
          </p:cNvSpPr>
          <p:nvPr/>
        </p:nvSpPr>
        <p:spPr>
          <a:xfrm>
            <a:off x="966260" y="3841943"/>
            <a:ext cx="1329056" cy="21202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dirty="0">
                <a:solidFill>
                  <a:srgbClr val="002060"/>
                </a:solidFill>
                <a:latin typeface="Roboto"/>
              </a:rPr>
              <a:t>MODERATOR</a:t>
            </a:r>
          </a:p>
          <a:p>
            <a:endParaRPr lang="en-US" sz="1400" b="1" dirty="0">
              <a:solidFill>
                <a:schemeClr val="accent4"/>
              </a:solidFill>
              <a:latin typeface="Roboto"/>
            </a:endParaRPr>
          </a:p>
          <a:p>
            <a:r>
              <a:rPr lang="en-US" sz="1400" b="1" dirty="0">
                <a:solidFill>
                  <a:schemeClr val="accent4"/>
                </a:solidFill>
                <a:latin typeface="Roboto"/>
              </a:rPr>
              <a:t>Shivani Nayyar </a:t>
            </a:r>
          </a:p>
          <a:p>
            <a:endParaRPr lang="en-US" sz="1200" dirty="0">
              <a:solidFill>
                <a:schemeClr val="bg1"/>
              </a:solidFill>
              <a:latin typeface="Roboto"/>
            </a:endParaRPr>
          </a:p>
          <a:p>
            <a:r>
              <a:rPr lang="en-US" sz="1200" dirty="0">
                <a:solidFill>
                  <a:schemeClr val="bg1"/>
                </a:solidFill>
                <a:latin typeface="Roboto"/>
              </a:rPr>
              <a:t>United Nations Department of Economic and Social Affairs (UNDESA) </a:t>
            </a:r>
          </a:p>
        </p:txBody>
      </p:sp>
      <p:sp>
        <p:nvSpPr>
          <p:cNvPr id="17" name="TextBox 16">
            <a:extLst>
              <a:ext uri="{FF2B5EF4-FFF2-40B4-BE49-F238E27FC236}">
                <a16:creationId xmlns:a16="http://schemas.microsoft.com/office/drawing/2014/main" id="{A91781F7-A19C-0BCA-4C7B-90B54E59F25A}"/>
              </a:ext>
            </a:extLst>
          </p:cNvPr>
          <p:cNvSpPr txBox="1"/>
          <p:nvPr/>
        </p:nvSpPr>
        <p:spPr>
          <a:xfrm>
            <a:off x="867096" y="6345213"/>
            <a:ext cx="10546499" cy="369332"/>
          </a:xfrm>
          <a:prstGeom prst="rect">
            <a:avLst/>
          </a:prstGeom>
          <a:noFill/>
        </p:spPr>
        <p:txBody>
          <a:bodyPr wrap="square" rtlCol="0">
            <a:spAutoFit/>
          </a:bodyPr>
          <a:lstStyle/>
          <a:p>
            <a:pPr algn="ctr"/>
            <a:r>
              <a:rPr lang="en-US" b="1" i="1" dirty="0">
                <a:solidFill>
                  <a:schemeClr val="tx2"/>
                </a:solidFill>
              </a:rPr>
              <a:t>Questions/Comments? Please use the </a:t>
            </a:r>
            <a:r>
              <a:rPr lang="en-US" b="1" i="1" dirty="0">
                <a:solidFill>
                  <a:schemeClr val="accent4"/>
                </a:solidFill>
              </a:rPr>
              <a:t>Q&amp;A box </a:t>
            </a:r>
            <a:r>
              <a:rPr lang="en-US" b="1" i="1" dirty="0">
                <a:solidFill>
                  <a:schemeClr val="tx2"/>
                </a:solidFill>
              </a:rPr>
              <a:t>and clarify which speaker it is addressed to. Thank you!</a:t>
            </a:r>
            <a:endParaRPr lang="en-US" sz="2000" b="1" i="1" dirty="0">
              <a:solidFill>
                <a:schemeClr val="tx2"/>
              </a:solidFill>
            </a:endParaRPr>
          </a:p>
        </p:txBody>
      </p:sp>
    </p:spTree>
    <p:extLst>
      <p:ext uri="{BB962C8B-B14F-4D97-AF65-F5344CB8AC3E}">
        <p14:creationId xmlns:p14="http://schemas.microsoft.com/office/powerpoint/2010/main" val="3079437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F91B55-24F2-0A91-A148-E605FEE18A50}"/>
              </a:ext>
            </a:extLst>
          </p:cNvPr>
          <p:cNvSpPr/>
          <p:nvPr/>
        </p:nvSpPr>
        <p:spPr>
          <a:xfrm>
            <a:off x="-1" y="2442288"/>
            <a:ext cx="12192001" cy="326266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sp>
        <p:nvSpPr>
          <p:cNvPr id="24" name="Title 1">
            <a:extLst>
              <a:ext uri="{FF2B5EF4-FFF2-40B4-BE49-F238E27FC236}">
                <a16:creationId xmlns:a16="http://schemas.microsoft.com/office/drawing/2014/main" id="{70AFFE34-71D4-1248-BB7B-1E21F8E7292C}"/>
              </a:ext>
            </a:extLst>
          </p:cNvPr>
          <p:cNvSpPr txBox="1">
            <a:spLocks/>
          </p:cNvSpPr>
          <p:nvPr/>
        </p:nvSpPr>
        <p:spPr>
          <a:xfrm>
            <a:off x="2386739" y="345532"/>
            <a:ext cx="8755933"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200" dirty="0">
              <a:solidFill>
                <a:schemeClr val="tx2"/>
              </a:solidFill>
              <a:latin typeface="Roboto"/>
            </a:endParaRPr>
          </a:p>
        </p:txBody>
      </p:sp>
      <p:sp>
        <p:nvSpPr>
          <p:cNvPr id="5" name="Title 1">
            <a:extLst>
              <a:ext uri="{FF2B5EF4-FFF2-40B4-BE49-F238E27FC236}">
                <a16:creationId xmlns:a16="http://schemas.microsoft.com/office/drawing/2014/main" id="{B7E0DFF2-BC13-BAB8-0D98-03C1773E9503}"/>
              </a:ext>
            </a:extLst>
          </p:cNvPr>
          <p:cNvSpPr txBox="1">
            <a:spLocks/>
          </p:cNvSpPr>
          <p:nvPr/>
        </p:nvSpPr>
        <p:spPr>
          <a:xfrm>
            <a:off x="4927043" y="3127529"/>
            <a:ext cx="67741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solidFill>
                  <a:schemeClr val="bg1"/>
                </a:solidFill>
                <a:latin typeface="Roboto"/>
              </a:rPr>
              <a:t>Q&amp;A </a:t>
            </a:r>
            <a:endParaRPr lang="en-US" sz="8000" dirty="0">
              <a:solidFill>
                <a:schemeClr val="bg1"/>
              </a:solidFill>
              <a:latin typeface="Roboto"/>
            </a:endParaRPr>
          </a:p>
        </p:txBody>
      </p:sp>
      <p:sp>
        <p:nvSpPr>
          <p:cNvPr id="6" name="TextBox 5">
            <a:extLst>
              <a:ext uri="{FF2B5EF4-FFF2-40B4-BE49-F238E27FC236}">
                <a16:creationId xmlns:a16="http://schemas.microsoft.com/office/drawing/2014/main" id="{BEB30C03-3156-381B-3B31-F7B5536E9092}"/>
              </a:ext>
            </a:extLst>
          </p:cNvPr>
          <p:cNvSpPr txBox="1"/>
          <p:nvPr/>
        </p:nvSpPr>
        <p:spPr>
          <a:xfrm>
            <a:off x="1154722" y="4620386"/>
            <a:ext cx="10546499" cy="707886"/>
          </a:xfrm>
          <a:prstGeom prst="rect">
            <a:avLst/>
          </a:prstGeom>
          <a:noFill/>
        </p:spPr>
        <p:txBody>
          <a:bodyPr wrap="square" rtlCol="0">
            <a:spAutoFit/>
          </a:bodyPr>
          <a:lstStyle/>
          <a:p>
            <a:pPr algn="ctr"/>
            <a:r>
              <a:rPr lang="en-US" sz="2000" i="1" dirty="0">
                <a:solidFill>
                  <a:schemeClr val="accent4"/>
                </a:solidFill>
              </a:rPr>
              <a:t>You can either </a:t>
            </a:r>
            <a:r>
              <a:rPr lang="en-US" sz="2000" b="1" i="1" dirty="0">
                <a:solidFill>
                  <a:schemeClr val="bg1"/>
                </a:solidFill>
              </a:rPr>
              <a:t>raise hand </a:t>
            </a:r>
            <a:r>
              <a:rPr lang="en-US" sz="2000" i="1" dirty="0">
                <a:solidFill>
                  <a:schemeClr val="accent4"/>
                </a:solidFill>
              </a:rPr>
              <a:t>in Zoom to ask for the floor or share comments/questions in </a:t>
            </a:r>
            <a:r>
              <a:rPr lang="en-US" sz="2000" b="1" i="1" dirty="0">
                <a:solidFill>
                  <a:schemeClr val="bg1"/>
                </a:solidFill>
              </a:rPr>
              <a:t>the Q&amp;A box</a:t>
            </a:r>
            <a:r>
              <a:rPr lang="en-US" sz="2000" i="1" dirty="0">
                <a:solidFill>
                  <a:schemeClr val="accent4"/>
                </a:solidFill>
              </a:rPr>
              <a:t>. </a:t>
            </a:r>
          </a:p>
          <a:p>
            <a:pPr algn="ctr"/>
            <a:r>
              <a:rPr lang="en-US" sz="2000" i="1" dirty="0">
                <a:solidFill>
                  <a:schemeClr val="accent4"/>
                </a:solidFill>
              </a:rPr>
              <a:t>Please identify yourself </a:t>
            </a:r>
            <a:r>
              <a:rPr lang="en-US" sz="2000" b="1" i="1" dirty="0">
                <a:solidFill>
                  <a:schemeClr val="bg1"/>
                </a:solidFill>
              </a:rPr>
              <a:t>(name and organization) </a:t>
            </a:r>
            <a:r>
              <a:rPr lang="en-US" sz="2000" i="1" dirty="0">
                <a:solidFill>
                  <a:schemeClr val="accent4"/>
                </a:solidFill>
              </a:rPr>
              <a:t>at the beginning. </a:t>
            </a:r>
          </a:p>
        </p:txBody>
      </p:sp>
    </p:spTree>
    <p:extLst>
      <p:ext uri="{BB962C8B-B14F-4D97-AF65-F5344CB8AC3E}">
        <p14:creationId xmlns:p14="http://schemas.microsoft.com/office/powerpoint/2010/main" val="1568637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686730-AA4A-1851-A0D3-1C585B4E97F8}"/>
              </a:ext>
            </a:extLst>
          </p:cNvPr>
          <p:cNvSpPr/>
          <p:nvPr/>
        </p:nvSpPr>
        <p:spPr>
          <a:xfrm>
            <a:off x="-56828" y="2292171"/>
            <a:ext cx="12305655" cy="3262664"/>
          </a:xfrm>
          <a:prstGeom prst="rect">
            <a:avLst/>
          </a:prstGeom>
          <a:gradFill flip="none" rotWithShape="1">
            <a:gsLst>
              <a:gs pos="0">
                <a:schemeClr val="accent1">
                  <a:shade val="30000"/>
                  <a:satMod val="115000"/>
                </a:schemeClr>
              </a:gs>
              <a:gs pos="33000">
                <a:srgbClr val="002060"/>
              </a:gs>
              <a:gs pos="85000">
                <a:schemeClr val="accent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pic>
        <p:nvPicPr>
          <p:cNvPr id="16" name="Graphic 15">
            <a:extLst>
              <a:ext uri="{FF2B5EF4-FFF2-40B4-BE49-F238E27FC236}">
                <a16:creationId xmlns:a16="http://schemas.microsoft.com/office/drawing/2014/main" id="{335CA155-F39E-2444-8B29-CE66D7A5AF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574" y="247014"/>
            <a:ext cx="2719724" cy="493002"/>
          </a:xfrm>
          <a:prstGeom prst="rect">
            <a:avLst/>
          </a:prstGeom>
        </p:spPr>
      </p:pic>
      <p:sp>
        <p:nvSpPr>
          <p:cNvPr id="2" name="Title 1">
            <a:extLst>
              <a:ext uri="{FF2B5EF4-FFF2-40B4-BE49-F238E27FC236}">
                <a16:creationId xmlns:a16="http://schemas.microsoft.com/office/drawing/2014/main" id="{4A9D670E-1049-CC79-FE05-49473C7ACAC8}"/>
              </a:ext>
            </a:extLst>
          </p:cNvPr>
          <p:cNvSpPr txBox="1">
            <a:spLocks/>
          </p:cNvSpPr>
          <p:nvPr/>
        </p:nvSpPr>
        <p:spPr>
          <a:xfrm>
            <a:off x="3684896" y="3096532"/>
            <a:ext cx="6342508" cy="11888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solidFill>
                  <a:schemeClr val="bg1"/>
                </a:solidFill>
                <a:latin typeface="Roboto"/>
              </a:rPr>
              <a:t>Thank you!</a:t>
            </a:r>
            <a:endParaRPr lang="en-US" sz="8000" dirty="0">
              <a:solidFill>
                <a:schemeClr val="bg1"/>
              </a:solidFill>
              <a:latin typeface="Roboto"/>
            </a:endParaRPr>
          </a:p>
        </p:txBody>
      </p:sp>
      <p:sp>
        <p:nvSpPr>
          <p:cNvPr id="4" name="TextBox 3">
            <a:extLst>
              <a:ext uri="{FF2B5EF4-FFF2-40B4-BE49-F238E27FC236}">
                <a16:creationId xmlns:a16="http://schemas.microsoft.com/office/drawing/2014/main" id="{8887B9A3-71C4-EFE1-13E1-FB9938EEBE39}"/>
              </a:ext>
            </a:extLst>
          </p:cNvPr>
          <p:cNvSpPr txBox="1"/>
          <p:nvPr/>
        </p:nvSpPr>
        <p:spPr>
          <a:xfrm>
            <a:off x="1060320" y="4381872"/>
            <a:ext cx="10546499" cy="707886"/>
          </a:xfrm>
          <a:prstGeom prst="rect">
            <a:avLst/>
          </a:prstGeom>
          <a:noFill/>
        </p:spPr>
        <p:txBody>
          <a:bodyPr wrap="square" rtlCol="0">
            <a:spAutoFit/>
          </a:bodyPr>
          <a:lstStyle/>
          <a:p>
            <a:pPr algn="ctr"/>
            <a:r>
              <a:rPr lang="en-US" sz="2000" i="1" dirty="0">
                <a:solidFill>
                  <a:schemeClr val="accent4"/>
                </a:solidFill>
              </a:rPr>
              <a:t>For more information about the 2023 GSDR, please visit </a:t>
            </a:r>
            <a:r>
              <a:rPr lang="en-US" sz="2000" b="1" i="1" dirty="0">
                <a:solidFill>
                  <a:schemeClr val="bg1"/>
                </a:solidFill>
              </a:rPr>
              <a:t>https://</a:t>
            </a:r>
            <a:r>
              <a:rPr lang="en-US" sz="2000" b="1" i="1" dirty="0" err="1">
                <a:solidFill>
                  <a:schemeClr val="bg1"/>
                </a:solidFill>
              </a:rPr>
              <a:t>sdgs.un.org</a:t>
            </a:r>
            <a:r>
              <a:rPr lang="en-US" sz="2000" b="1" i="1" dirty="0">
                <a:solidFill>
                  <a:schemeClr val="bg1"/>
                </a:solidFill>
              </a:rPr>
              <a:t>/</a:t>
            </a:r>
            <a:r>
              <a:rPr lang="en-US" sz="2000" b="1" i="1" dirty="0" err="1">
                <a:solidFill>
                  <a:schemeClr val="bg1"/>
                </a:solidFill>
              </a:rPr>
              <a:t>gsdr</a:t>
            </a:r>
            <a:r>
              <a:rPr lang="en-US" sz="2000" b="1" i="1" dirty="0">
                <a:solidFill>
                  <a:schemeClr val="bg1"/>
                </a:solidFill>
              </a:rPr>
              <a:t>/gsdr2023</a:t>
            </a:r>
          </a:p>
          <a:p>
            <a:pPr algn="ctr"/>
            <a:r>
              <a:rPr lang="en-US" sz="2000" i="1" dirty="0">
                <a:solidFill>
                  <a:schemeClr val="accent4"/>
                </a:solidFill>
              </a:rPr>
              <a:t>Follow us on Facebook/Twitter </a:t>
            </a:r>
            <a:r>
              <a:rPr lang="en-US" sz="2000" b="1" i="1" dirty="0">
                <a:solidFill>
                  <a:schemeClr val="bg1"/>
                </a:solidFill>
              </a:rPr>
              <a:t>@SustDev </a:t>
            </a:r>
            <a:r>
              <a:rPr lang="en-US" sz="2000" i="1" dirty="0">
                <a:solidFill>
                  <a:schemeClr val="accent4"/>
                </a:solidFill>
              </a:rPr>
              <a:t>for latest intergovernmental updates related to the SDGs.</a:t>
            </a:r>
          </a:p>
        </p:txBody>
      </p:sp>
    </p:spTree>
    <p:extLst>
      <p:ext uri="{BB962C8B-B14F-4D97-AF65-F5344CB8AC3E}">
        <p14:creationId xmlns:p14="http://schemas.microsoft.com/office/powerpoint/2010/main" val="7850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6DD152-24DC-093E-69BE-9BD119872567}"/>
              </a:ext>
            </a:extLst>
          </p:cNvPr>
          <p:cNvSpPr/>
          <p:nvPr/>
        </p:nvSpPr>
        <p:spPr>
          <a:xfrm>
            <a:off x="-1" y="2319456"/>
            <a:ext cx="12192001" cy="326266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a:p>
            <a:pPr algn="ctr"/>
            <a:endParaRPr lang="en-US" b="1" dirty="0">
              <a:solidFill>
                <a:schemeClr val="tx2"/>
              </a:solidFill>
            </a:endParaRPr>
          </a:p>
        </p:txBody>
      </p:sp>
      <p:sp>
        <p:nvSpPr>
          <p:cNvPr id="24" name="Title 1">
            <a:extLst>
              <a:ext uri="{FF2B5EF4-FFF2-40B4-BE49-F238E27FC236}">
                <a16:creationId xmlns:a16="http://schemas.microsoft.com/office/drawing/2014/main" id="{70AFFE34-71D4-1248-BB7B-1E21F8E7292C}"/>
              </a:ext>
            </a:extLst>
          </p:cNvPr>
          <p:cNvSpPr txBox="1">
            <a:spLocks/>
          </p:cNvSpPr>
          <p:nvPr/>
        </p:nvSpPr>
        <p:spPr>
          <a:xfrm>
            <a:off x="2386739" y="345532"/>
            <a:ext cx="8755933"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200" dirty="0">
              <a:solidFill>
                <a:schemeClr val="tx2"/>
              </a:solidFill>
              <a:latin typeface="Roboto"/>
            </a:endParaRPr>
          </a:p>
        </p:txBody>
      </p:sp>
      <p:sp>
        <p:nvSpPr>
          <p:cNvPr id="5" name="Title 1">
            <a:extLst>
              <a:ext uri="{FF2B5EF4-FFF2-40B4-BE49-F238E27FC236}">
                <a16:creationId xmlns:a16="http://schemas.microsoft.com/office/drawing/2014/main" id="{B7E0DFF2-BC13-BAB8-0D98-03C1773E9503}"/>
              </a:ext>
            </a:extLst>
          </p:cNvPr>
          <p:cNvSpPr txBox="1">
            <a:spLocks/>
          </p:cNvSpPr>
          <p:nvPr/>
        </p:nvSpPr>
        <p:spPr>
          <a:xfrm>
            <a:off x="4632582" y="2631584"/>
            <a:ext cx="6774178" cy="132556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a:solidFill>
                  <a:schemeClr val="bg1"/>
                </a:solidFill>
                <a:latin typeface="Roboto"/>
              </a:rPr>
              <a:t>Presentation on Preliminary Findings and Recommendations of the 2023 Global Sustainable Development Report (GSDR) </a:t>
            </a:r>
            <a:endParaRPr lang="en-US" sz="3200" dirty="0">
              <a:solidFill>
                <a:schemeClr val="bg1"/>
              </a:solidFill>
              <a:latin typeface="Roboto"/>
            </a:endParaRPr>
          </a:p>
        </p:txBody>
      </p:sp>
      <p:sp>
        <p:nvSpPr>
          <p:cNvPr id="7" name="Oval 6">
            <a:extLst>
              <a:ext uri="{FF2B5EF4-FFF2-40B4-BE49-F238E27FC236}">
                <a16:creationId xmlns:a16="http://schemas.microsoft.com/office/drawing/2014/main" id="{8317CCEC-BDAE-A5C2-3EAB-433F71F6C2AE}"/>
              </a:ext>
            </a:extLst>
          </p:cNvPr>
          <p:cNvSpPr/>
          <p:nvPr/>
        </p:nvSpPr>
        <p:spPr>
          <a:xfrm>
            <a:off x="1012412" y="1797804"/>
            <a:ext cx="3099661" cy="4376284"/>
          </a:xfrm>
          <a:prstGeom prst="ellipse">
            <a:avLst/>
          </a:prstGeom>
          <a:blipFill dpi="0" rotWithShape="0">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84ACC04-F6B8-0C55-47BA-E57D4EFA0F4C}"/>
              </a:ext>
            </a:extLst>
          </p:cNvPr>
          <p:cNvSpPr txBox="1">
            <a:spLocks/>
          </p:cNvSpPr>
          <p:nvPr/>
        </p:nvSpPr>
        <p:spPr>
          <a:xfrm>
            <a:off x="4632582" y="3952088"/>
            <a:ext cx="6991147" cy="12864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b="1" dirty="0">
                <a:solidFill>
                  <a:schemeClr val="accent4"/>
                </a:solidFill>
                <a:latin typeface="Roboto"/>
              </a:rPr>
              <a:t>Professor Norichika Kanie</a:t>
            </a:r>
          </a:p>
          <a:p>
            <a:pPr algn="l"/>
            <a:endParaRPr lang="en-US" sz="1800" b="1" dirty="0">
              <a:solidFill>
                <a:schemeClr val="bg1"/>
              </a:solidFill>
              <a:latin typeface="Roboto"/>
            </a:endParaRPr>
          </a:p>
          <a:p>
            <a:pPr algn="l"/>
            <a:r>
              <a:rPr lang="en-US" sz="1800" dirty="0">
                <a:solidFill>
                  <a:schemeClr val="bg1"/>
                </a:solidFill>
                <a:latin typeface="Roboto"/>
              </a:rPr>
              <a:t>Keio University; Member of the Independent Group of Scientists appointed by the Secretary-General to draft the 2023 GSDR </a:t>
            </a:r>
          </a:p>
        </p:txBody>
      </p:sp>
    </p:spTree>
    <p:extLst>
      <p:ext uri="{BB962C8B-B14F-4D97-AF65-F5344CB8AC3E}">
        <p14:creationId xmlns:p14="http://schemas.microsoft.com/office/powerpoint/2010/main" val="3368350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061E9-BAA8-4F90-804A-58C8C810907F}"/>
              </a:ext>
            </a:extLst>
          </p:cNvPr>
          <p:cNvSpPr>
            <a:spLocks noGrp="1"/>
          </p:cNvSpPr>
          <p:nvPr>
            <p:ph type="title"/>
          </p:nvPr>
        </p:nvSpPr>
        <p:spPr>
          <a:xfrm>
            <a:off x="974816" y="232169"/>
            <a:ext cx="7523661" cy="4075044"/>
          </a:xfrm>
        </p:spPr>
        <p:txBody>
          <a:bodyPr vert="horz" lIns="91440" tIns="45720" rIns="91440" bIns="45720" rtlCol="0" anchor="ctr">
            <a:normAutofit/>
          </a:bodyPr>
          <a:lstStyle/>
          <a:p>
            <a:pPr algn="l"/>
            <a:br>
              <a:rPr lang="en-US" sz="4400" b="1" i="1" dirty="0"/>
            </a:br>
            <a:r>
              <a:rPr lang="en-US" sz="4400" b="1" i="1" dirty="0"/>
              <a:t>A glance at the 2023 Global Sustainable Development Draft Report </a:t>
            </a:r>
            <a:br>
              <a:rPr lang="en-US" sz="4400" b="1" i="1" dirty="0"/>
            </a:br>
            <a:br>
              <a:rPr lang="en-US" sz="1800" b="0" i="0" u="none" strike="noStrike" baseline="0" dirty="0">
                <a:solidFill>
                  <a:srgbClr val="000000"/>
                </a:solidFill>
                <a:latin typeface="Times New Roman" panose="02020603050405020304" pitchFamily="18" charset="0"/>
              </a:rPr>
            </a:br>
            <a:r>
              <a:rPr lang="en-US" sz="1800" b="0" i="0" u="none" strike="noStrike" baseline="0" dirty="0">
                <a:solidFill>
                  <a:srgbClr val="000000"/>
                </a:solidFill>
                <a:latin typeface="Times New Roman" panose="02020603050405020304" pitchFamily="18" charset="0"/>
              </a:rPr>
              <a:t> </a:t>
            </a:r>
            <a:br>
              <a:rPr lang="en-US" sz="4400" b="1" i="1" dirty="0"/>
            </a:br>
            <a:endParaRPr lang="en-US" sz="4200" b="1" i="1" dirty="0"/>
          </a:p>
        </p:txBody>
      </p:sp>
      <p:sp>
        <p:nvSpPr>
          <p:cNvPr id="6" name="Text Placeholder 5">
            <a:extLst>
              <a:ext uri="{FF2B5EF4-FFF2-40B4-BE49-F238E27FC236}">
                <a16:creationId xmlns:a16="http://schemas.microsoft.com/office/drawing/2014/main" id="{1B4AA7BD-2C32-4043-9FFE-F752D0745070}"/>
              </a:ext>
            </a:extLst>
          </p:cNvPr>
          <p:cNvSpPr>
            <a:spLocks noGrp="1"/>
          </p:cNvSpPr>
          <p:nvPr>
            <p:ph type="body" sz="half" idx="2"/>
          </p:nvPr>
        </p:nvSpPr>
        <p:spPr>
          <a:xfrm>
            <a:off x="824048" y="3521335"/>
            <a:ext cx="6662057" cy="2745788"/>
          </a:xfrm>
        </p:spPr>
        <p:txBody>
          <a:bodyPr vert="horz" lIns="91440" tIns="45720" rIns="91440" bIns="45720" rtlCol="0">
            <a:normAutofit/>
          </a:bodyPr>
          <a:lstStyle/>
          <a:p>
            <a:pPr defTabSz="914400"/>
            <a:endParaRPr lang="en-US" b="1" dirty="0"/>
          </a:p>
          <a:p>
            <a:pPr defTabSz="914400"/>
            <a:r>
              <a:rPr lang="en-US" b="1" dirty="0">
                <a:solidFill>
                  <a:schemeClr val="tx1"/>
                </a:solidFill>
                <a:latin typeface="+mj-lt"/>
              </a:rPr>
              <a:t>Members of the Independent Group of Scientists (N=15)</a:t>
            </a:r>
          </a:p>
          <a:p>
            <a:pPr defTabSz="914400"/>
            <a:r>
              <a:rPr lang="en-US" altLang="ja-JP" b="1" dirty="0">
                <a:solidFill>
                  <a:schemeClr val="tx1"/>
                </a:solidFill>
              </a:rPr>
              <a:t>Prof. Norichika Kanie, Professor, Keio University and Director, </a:t>
            </a:r>
            <a:r>
              <a:rPr lang="en-US" altLang="ja-JP" b="1" dirty="0" err="1">
                <a:solidFill>
                  <a:schemeClr val="tx1"/>
                </a:solidFill>
              </a:rPr>
              <a:t>xSDG</a:t>
            </a:r>
            <a:r>
              <a:rPr lang="en-US" altLang="ja-JP" b="1" dirty="0">
                <a:solidFill>
                  <a:schemeClr val="tx1"/>
                </a:solidFill>
              </a:rPr>
              <a:t> Lab at Keio SFC Research Institute</a:t>
            </a:r>
          </a:p>
        </p:txBody>
      </p:sp>
      <p:pic>
        <p:nvPicPr>
          <p:cNvPr id="4" name="Picture 3">
            <a:extLst>
              <a:ext uri="{FF2B5EF4-FFF2-40B4-BE49-F238E27FC236}">
                <a16:creationId xmlns:a16="http://schemas.microsoft.com/office/drawing/2014/main" id="{DDB57EDC-2343-40D9-8F1F-AB63809303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48600" y="1060"/>
            <a:ext cx="4343400" cy="6857990"/>
          </a:xfrm>
          <a:prstGeom prst="rect">
            <a:avLst/>
          </a:prstGeom>
        </p:spPr>
      </p:pic>
      <p:sp>
        <p:nvSpPr>
          <p:cNvPr id="3" name="TextBox 2">
            <a:extLst>
              <a:ext uri="{FF2B5EF4-FFF2-40B4-BE49-F238E27FC236}">
                <a16:creationId xmlns:a16="http://schemas.microsoft.com/office/drawing/2014/main" id="{127145B5-55D5-46F4-9F7A-AC8F07FBE05E}"/>
              </a:ext>
            </a:extLst>
          </p:cNvPr>
          <p:cNvSpPr txBox="1"/>
          <p:nvPr/>
        </p:nvSpPr>
        <p:spPr>
          <a:xfrm>
            <a:off x="8498477" y="1998889"/>
            <a:ext cx="2555631"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Virtual Dialogue on the 2023 Global Sustainable Development Report (GSDR) between the Independent Group of Scientists (IGS) and Private Sector Representatives</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1096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4977-4FD1-7EB7-EA4C-558BDC9EC541}"/>
              </a:ext>
            </a:extLst>
          </p:cNvPr>
          <p:cNvSpPr>
            <a:spLocks noGrp="1"/>
          </p:cNvSpPr>
          <p:nvPr>
            <p:ph idx="1"/>
          </p:nvPr>
        </p:nvSpPr>
        <p:spPr>
          <a:xfrm>
            <a:off x="394946" y="391974"/>
            <a:ext cx="10599063" cy="4109922"/>
          </a:xfrm>
        </p:spPr>
        <p:txBody>
          <a:bodyPr>
            <a:normAutofit/>
          </a:bodyPr>
          <a:lstStyle/>
          <a:p>
            <a:pPr marL="0" indent="0">
              <a:buNone/>
            </a:pPr>
            <a:r>
              <a:rPr lang="en-US" sz="4000" dirty="0">
                <a:solidFill>
                  <a:srgbClr val="7ACAF2"/>
                </a:solidFill>
              </a:rPr>
              <a:t>Global Sustainable Development Report 2023</a:t>
            </a:r>
          </a:p>
          <a:p>
            <a:endParaRPr lang="en-US" dirty="0"/>
          </a:p>
          <a:p>
            <a:pPr lvl="1"/>
            <a:r>
              <a:rPr lang="en-US" dirty="0"/>
              <a:t>An evidence base for SDG Summit – once in four years</a:t>
            </a:r>
          </a:p>
          <a:p>
            <a:pPr lvl="1"/>
            <a:r>
              <a:rPr lang="en-US" dirty="0"/>
              <a:t>Strengthen the science-policy interface</a:t>
            </a:r>
          </a:p>
          <a:p>
            <a:pPr lvl="1"/>
            <a:r>
              <a:rPr lang="en-US" dirty="0"/>
              <a:t>An assessment of assessments</a:t>
            </a:r>
          </a:p>
          <a:p>
            <a:pPr lvl="1"/>
            <a:r>
              <a:rPr lang="sv-SE" dirty="0"/>
              <a:t>Extensive input including Regional Consultations: South America, Southeast Asia, Africa, Western Asia</a:t>
            </a:r>
          </a:p>
          <a:p>
            <a:pPr lvl="1"/>
            <a:r>
              <a:rPr lang="sv-SE" dirty="0"/>
              <a:t>Draft delivered to Member States recently</a:t>
            </a:r>
          </a:p>
          <a:p>
            <a:pPr lvl="2"/>
            <a:r>
              <a:rPr lang="sv-SE" dirty="0"/>
              <a:t>15 IGS members very much looking forward to feedback</a:t>
            </a:r>
          </a:p>
        </p:txBody>
      </p:sp>
      <p:sp>
        <p:nvSpPr>
          <p:cNvPr id="4" name="TextBox 3">
            <a:extLst>
              <a:ext uri="{FF2B5EF4-FFF2-40B4-BE49-F238E27FC236}">
                <a16:creationId xmlns:a16="http://schemas.microsoft.com/office/drawing/2014/main" id="{88A165E3-C0EC-41DE-AC67-C0687D63F1AC}"/>
              </a:ext>
            </a:extLst>
          </p:cNvPr>
          <p:cNvSpPr txBox="1"/>
          <p:nvPr/>
        </p:nvSpPr>
        <p:spPr>
          <a:xfrm>
            <a:off x="1394766" y="5374196"/>
            <a:ext cx="6097656" cy="123110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SDG Summit – UN General Assembly, 19-20 September, 2023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5" name="Picture 4">
            <a:extLst>
              <a:ext uri="{FF2B5EF4-FFF2-40B4-BE49-F238E27FC236}">
                <a16:creationId xmlns:a16="http://schemas.microsoft.com/office/drawing/2014/main" id="{56E0F1E0-3CE0-4854-B2CC-45395FC7A0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92422" y="4223342"/>
            <a:ext cx="4585488" cy="2567873"/>
          </a:xfrm>
          <a:prstGeom prst="rect">
            <a:avLst/>
          </a:prstGeom>
        </p:spPr>
      </p:pic>
    </p:spTree>
    <p:extLst>
      <p:ext uri="{BB962C8B-B14F-4D97-AF65-F5344CB8AC3E}">
        <p14:creationId xmlns:p14="http://schemas.microsoft.com/office/powerpoint/2010/main" val="303163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D65EFB-5E87-4639-A481-956B52E9D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Rectangle 10">
            <a:extLst>
              <a:ext uri="{FF2B5EF4-FFF2-40B4-BE49-F238E27FC236}">
                <a16:creationId xmlns:a16="http://schemas.microsoft.com/office/drawing/2014/main" id="{2A3781C0-206F-4038-93FF-4CDA80B1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AB01ADA0-7F7A-4E6D-AB27-B26D0EA4D6DA}"/>
              </a:ext>
            </a:extLst>
          </p:cNvPr>
          <p:cNvSpPr>
            <a:spLocks noGrp="1"/>
          </p:cNvSpPr>
          <p:nvPr>
            <p:ph type="title"/>
          </p:nvPr>
        </p:nvSpPr>
        <p:spPr>
          <a:xfrm>
            <a:off x="838201" y="365125"/>
            <a:ext cx="4827104" cy="1325563"/>
          </a:xfrm>
        </p:spPr>
        <p:txBody>
          <a:bodyPr>
            <a:normAutofit/>
          </a:bodyPr>
          <a:lstStyle/>
          <a:p>
            <a:r>
              <a:rPr lang="en-US">
                <a:gradFill flip="none" rotWithShape="1">
                  <a:gsLst>
                    <a:gs pos="28000">
                      <a:srgbClr val="EDEDED"/>
                    </a:gs>
                    <a:gs pos="0">
                      <a:srgbClr val="BFBFBF"/>
                    </a:gs>
                    <a:gs pos="100000">
                      <a:srgbClr val="FFFFFF"/>
                    </a:gs>
                  </a:gsLst>
                  <a:lin ang="4800000" scaled="0"/>
                  <a:tileRect/>
                </a:gradFill>
              </a:rPr>
              <a:t>CONTEXT</a:t>
            </a:r>
          </a:p>
        </p:txBody>
      </p:sp>
      <p:sp>
        <p:nvSpPr>
          <p:cNvPr id="3" name="Content Placeholder 2">
            <a:extLst>
              <a:ext uri="{FF2B5EF4-FFF2-40B4-BE49-F238E27FC236}">
                <a16:creationId xmlns:a16="http://schemas.microsoft.com/office/drawing/2014/main" id="{159A368D-9FF3-4123-8A0D-7A110624E7D2}"/>
              </a:ext>
            </a:extLst>
          </p:cNvPr>
          <p:cNvSpPr>
            <a:spLocks noGrp="1"/>
          </p:cNvSpPr>
          <p:nvPr>
            <p:ph idx="1"/>
          </p:nvPr>
        </p:nvSpPr>
        <p:spPr>
          <a:xfrm>
            <a:off x="278296" y="1457877"/>
            <a:ext cx="5387009" cy="4351338"/>
          </a:xfrm>
        </p:spPr>
        <p:txBody>
          <a:bodyPr>
            <a:normAutofit/>
          </a:bodyPr>
          <a:lstStyle/>
          <a:p>
            <a:endParaRPr kumimoji="0" lang="sv-SE" sz="2000" b="0" i="0" u="none" strike="noStrike" kern="1200" cap="none" spc="0" normalizeH="0" baseline="0" noProof="0" dirty="0">
              <a:ln>
                <a:noFill/>
              </a:ln>
              <a:gradFill>
                <a:gsLst>
                  <a:gs pos="34000">
                    <a:srgbClr val="EDEDED"/>
                  </a:gs>
                  <a:gs pos="0">
                    <a:srgbClr val="BFBFBF"/>
                  </a:gs>
                  <a:gs pos="100000">
                    <a:srgbClr val="FFFFFF"/>
                  </a:gs>
                </a:gsLst>
                <a:lin ang="4800000" scaled="0"/>
              </a:gradFill>
              <a:effectLst/>
              <a:uLnTx/>
              <a:uFillTx/>
              <a:latin typeface="Corbel" panose="020B0503020204020204"/>
              <a:ea typeface="+mj-ea"/>
              <a:cs typeface="+mj-cs"/>
            </a:endParaRPr>
          </a:p>
          <a:p>
            <a:r>
              <a:rPr lang="sv-SE" dirty="0">
                <a:gradFill>
                  <a:gsLst>
                    <a:gs pos="34000">
                      <a:srgbClr val="EDEDED"/>
                    </a:gs>
                    <a:gs pos="0">
                      <a:srgbClr val="BFBFBF"/>
                    </a:gs>
                    <a:gs pos="100000">
                      <a:srgbClr val="FFFFFF"/>
                    </a:gs>
                  </a:gsLst>
                  <a:lin ang="4800000" scaled="0"/>
                </a:gradFill>
                <a:latin typeface="Corbel" panose="020B0503020204020204"/>
                <a:ea typeface="+mj-ea"/>
                <a:cs typeface="+mj-cs"/>
              </a:rPr>
              <a:t>We are in the Anthropocene...</a:t>
            </a:r>
            <a:r>
              <a:rPr lang="en-US" dirty="0">
                <a:gradFill>
                  <a:gsLst>
                    <a:gs pos="34000">
                      <a:srgbClr val="EDEDED"/>
                    </a:gs>
                    <a:gs pos="0">
                      <a:srgbClr val="BFBFBF"/>
                    </a:gs>
                    <a:gs pos="100000">
                      <a:srgbClr val="FFFFFF"/>
                    </a:gs>
                  </a:gsLst>
                  <a:lin ang="4800000" scaled="0"/>
                </a:gradFill>
                <a:ea typeface="+mj-ea"/>
                <a:cs typeface="+mj-cs"/>
                <a:sym typeface="Wingdings" panose="05000000000000000000" pitchFamily="2" charset="2"/>
              </a:rPr>
              <a:t> </a:t>
            </a:r>
            <a:r>
              <a:rPr lang="en-US" dirty="0">
                <a:gradFill>
                  <a:gsLst>
                    <a:gs pos="34000">
                      <a:srgbClr val="EDEDED"/>
                    </a:gs>
                    <a:gs pos="0">
                      <a:srgbClr val="BFBFBF"/>
                    </a:gs>
                    <a:gs pos="100000">
                      <a:srgbClr val="FFFFFF"/>
                    </a:gs>
                  </a:gsLst>
                  <a:lin ang="4800000" scaled="0"/>
                </a:gradFill>
                <a:ea typeface="+mj-ea"/>
                <a:cs typeface="+mj-cs"/>
              </a:rPr>
              <a:t>social vulnerability.</a:t>
            </a:r>
            <a:endParaRPr kumimoji="0" lang="sv-SE" b="0" i="0" u="none" strike="noStrike" kern="1200" cap="none" spc="0" normalizeH="0" baseline="0" noProof="0" dirty="0">
              <a:ln>
                <a:noFill/>
              </a:ln>
              <a:gradFill>
                <a:gsLst>
                  <a:gs pos="34000">
                    <a:srgbClr val="EDEDED"/>
                  </a:gs>
                  <a:gs pos="0">
                    <a:srgbClr val="BFBFBF"/>
                  </a:gs>
                  <a:gs pos="100000">
                    <a:srgbClr val="FFFFFF"/>
                  </a:gs>
                </a:gsLst>
                <a:lin ang="4800000" scaled="0"/>
              </a:gradFill>
              <a:effectLst/>
              <a:uLnTx/>
              <a:uFillTx/>
              <a:latin typeface="Corbel" panose="020B0503020204020204"/>
              <a:ea typeface="+mj-ea"/>
              <a:cs typeface="+mj-cs"/>
            </a:endParaRPr>
          </a:p>
          <a:p>
            <a:r>
              <a:rPr kumimoji="0" lang="sv-SE" b="0" i="0" u="none" strike="noStrike" kern="1200" cap="none" spc="0" normalizeH="0" baseline="0" noProof="0" dirty="0">
                <a:ln>
                  <a:noFill/>
                </a:ln>
                <a:gradFill>
                  <a:gsLst>
                    <a:gs pos="34000">
                      <a:srgbClr val="EDEDED"/>
                    </a:gs>
                    <a:gs pos="0">
                      <a:srgbClr val="BFBFBF"/>
                    </a:gs>
                    <a:gs pos="100000">
                      <a:srgbClr val="FFFFFF"/>
                    </a:gs>
                  </a:gsLst>
                  <a:lin ang="4800000" scaled="0"/>
                </a:gradFill>
                <a:effectLst/>
                <a:uLnTx/>
                <a:uFillTx/>
                <a:latin typeface="Corbel" panose="020B0503020204020204"/>
                <a:ea typeface="+mj-ea"/>
                <a:cs typeface="+mj-cs"/>
              </a:rPr>
              <a:t>In the 2020s</a:t>
            </a:r>
            <a:r>
              <a:rPr lang="en-US" dirty="0">
                <a:gradFill>
                  <a:gsLst>
                    <a:gs pos="34000">
                      <a:srgbClr val="EDEDED"/>
                    </a:gs>
                    <a:gs pos="0">
                      <a:srgbClr val="BFBFBF"/>
                    </a:gs>
                    <a:gs pos="100000">
                      <a:srgbClr val="FFFFFF"/>
                    </a:gs>
                  </a:gsLst>
                  <a:lin ang="4800000" scaled="0"/>
                </a:gradFill>
                <a:ea typeface="+mj-ea"/>
                <a:cs typeface="+mj-cs"/>
                <a:sym typeface="Wingdings" panose="05000000000000000000" pitchFamily="2" charset="2"/>
              </a:rPr>
              <a:t>  </a:t>
            </a:r>
            <a:r>
              <a:rPr kumimoji="0" lang="sv-SE" b="0" i="0" u="none" strike="noStrike" kern="1200" cap="none" spc="0" normalizeH="0" baseline="0" noProof="0" dirty="0">
                <a:ln>
                  <a:noFill/>
                </a:ln>
                <a:gradFill>
                  <a:gsLst>
                    <a:gs pos="34000">
                      <a:srgbClr val="EDEDED"/>
                    </a:gs>
                    <a:gs pos="0">
                      <a:srgbClr val="BFBFBF"/>
                    </a:gs>
                    <a:gs pos="100000">
                      <a:srgbClr val="FFFFFF"/>
                    </a:gs>
                  </a:gsLst>
                  <a:lin ang="4800000" scaled="0"/>
                </a:gradFill>
                <a:effectLst/>
                <a:uLnTx/>
                <a:uFillTx/>
                <a:latin typeface="Corbel" panose="020B0503020204020204"/>
                <a:ea typeface="+mj-ea"/>
                <a:cs typeface="+mj-cs"/>
              </a:rPr>
              <a:t>Multiple Compounding Global Risks: </a:t>
            </a:r>
            <a:r>
              <a:rPr kumimoji="0" lang="en-US" b="0" i="0" u="none" strike="noStrike" kern="1200" cap="none" spc="0" normalizeH="0" baseline="0" noProof="0" dirty="0">
                <a:ln>
                  <a:noFill/>
                </a:ln>
                <a:gradFill>
                  <a:gsLst>
                    <a:gs pos="34000">
                      <a:srgbClr val="EDEDED"/>
                    </a:gs>
                    <a:gs pos="0">
                      <a:srgbClr val="BFBFBF"/>
                    </a:gs>
                    <a:gs pos="100000">
                      <a:srgbClr val="FFFFFF"/>
                    </a:gs>
                  </a:gsLst>
                  <a:lin ang="4800000" scaled="0"/>
                </a:gradFill>
                <a:effectLst/>
                <a:uLnTx/>
                <a:uFillTx/>
                <a:latin typeface="Corbel" panose="020B0503020204020204"/>
                <a:ea typeface="+mj-ea"/>
                <a:cs typeface="+mj-cs"/>
              </a:rPr>
              <a:t>climate change, biodiversity loss, geopolitical conflict, financial instability, COVID19 and natural disasters</a:t>
            </a:r>
            <a:br>
              <a:rPr kumimoji="0" lang="en-US" b="0" i="0" u="none" strike="noStrike" kern="1200" cap="none" spc="0" normalizeH="0" baseline="0" noProof="0" dirty="0">
                <a:ln>
                  <a:noFill/>
                </a:ln>
                <a:gradFill>
                  <a:gsLst>
                    <a:gs pos="34000">
                      <a:srgbClr val="EDEDED"/>
                    </a:gs>
                    <a:gs pos="0">
                      <a:srgbClr val="BFBFBF"/>
                    </a:gs>
                    <a:gs pos="100000">
                      <a:srgbClr val="FFFFFF"/>
                    </a:gs>
                  </a:gsLst>
                  <a:lin ang="4800000" scaled="0"/>
                </a:gradFill>
                <a:effectLst/>
                <a:uLnTx/>
                <a:uFillTx/>
                <a:latin typeface="Corbel" panose="020B0503020204020204"/>
                <a:ea typeface="+mj-ea"/>
                <a:cs typeface="+mj-cs"/>
              </a:rPr>
            </a:br>
            <a:br>
              <a:rPr kumimoji="0" lang="sv-SE" sz="2000" b="0" i="0" u="none" strike="noStrike" kern="1200" cap="none" spc="0" normalizeH="0" baseline="0" noProof="0" dirty="0">
                <a:ln>
                  <a:noFill/>
                </a:ln>
                <a:gradFill>
                  <a:gsLst>
                    <a:gs pos="34000">
                      <a:srgbClr val="EDEDED"/>
                    </a:gs>
                    <a:gs pos="0">
                      <a:srgbClr val="BFBFBF"/>
                    </a:gs>
                    <a:gs pos="100000">
                      <a:srgbClr val="FFFFFF"/>
                    </a:gs>
                  </a:gsLst>
                  <a:lin ang="4800000" scaled="0"/>
                </a:gradFill>
                <a:effectLst/>
                <a:uLnTx/>
                <a:uFillTx/>
                <a:latin typeface="Corbel" panose="020B0503020204020204"/>
                <a:ea typeface="+mj-ea"/>
                <a:cs typeface="+mj-cs"/>
              </a:rPr>
            </a:br>
            <a:r>
              <a:rPr lang="en-US" sz="2000" dirty="0">
                <a:gradFill>
                  <a:gsLst>
                    <a:gs pos="34000">
                      <a:srgbClr val="EDEDED"/>
                    </a:gs>
                    <a:gs pos="0">
                      <a:srgbClr val="BFBFBF"/>
                    </a:gs>
                    <a:gs pos="100000">
                      <a:srgbClr val="FFFFFF"/>
                    </a:gs>
                  </a:gsLst>
                  <a:lin ang="4800000" scaled="0"/>
                </a:gradFill>
                <a:ea typeface="+mj-ea"/>
                <a:cs typeface="+mj-cs"/>
                <a:sym typeface="Wingdings" panose="05000000000000000000" pitchFamily="2" charset="2"/>
              </a:rPr>
              <a:t> </a:t>
            </a:r>
            <a:r>
              <a:rPr lang="en-US" i="1" dirty="0">
                <a:gradFill>
                  <a:gsLst>
                    <a:gs pos="34000">
                      <a:srgbClr val="EDEDED"/>
                    </a:gs>
                    <a:gs pos="0">
                      <a:srgbClr val="BFBFBF"/>
                    </a:gs>
                    <a:gs pos="100000">
                      <a:srgbClr val="FFFFFF"/>
                    </a:gs>
                  </a:gsLst>
                  <a:lin ang="4800000" scaled="0"/>
                </a:gradFill>
                <a:sym typeface="Wingdings" panose="05000000000000000000" pitchFamily="2" charset="2"/>
              </a:rPr>
              <a:t>E</a:t>
            </a:r>
            <a:r>
              <a:rPr lang="en-US" i="1" dirty="0">
                <a:gradFill>
                  <a:gsLst>
                    <a:gs pos="34000">
                      <a:srgbClr val="EDEDED"/>
                    </a:gs>
                    <a:gs pos="0">
                      <a:srgbClr val="BFBFBF"/>
                    </a:gs>
                    <a:gs pos="100000">
                      <a:srgbClr val="FFFFFF"/>
                    </a:gs>
                  </a:gsLst>
                  <a:lin ang="4800000" scaled="0"/>
                </a:gradFill>
                <a:ea typeface="+mj-ea"/>
                <a:cs typeface="+mj-cs"/>
              </a:rPr>
              <a:t>scalating </a:t>
            </a:r>
            <a:r>
              <a:rPr lang="en-US" dirty="0">
                <a:gradFill>
                  <a:gsLst>
                    <a:gs pos="34000">
                      <a:srgbClr val="EDEDED"/>
                    </a:gs>
                    <a:gs pos="0">
                      <a:srgbClr val="BFBFBF"/>
                    </a:gs>
                    <a:gs pos="100000">
                      <a:srgbClr val="FFFFFF"/>
                    </a:gs>
                  </a:gsLst>
                  <a:lin ang="4800000" scaled="0"/>
                </a:gradFill>
                <a:ea typeface="+mj-ea"/>
                <a:cs typeface="+mj-cs"/>
              </a:rPr>
              <a:t>social vulnerability.</a:t>
            </a:r>
          </a:p>
          <a:p>
            <a:pPr marL="0" indent="0">
              <a:buNone/>
            </a:pPr>
            <a:endParaRPr lang="en-US" sz="2800" dirty="0">
              <a:solidFill>
                <a:schemeClr val="tx1"/>
              </a:solidFill>
            </a:endParaRPr>
          </a:p>
          <a:p>
            <a:pPr marL="0" indent="0">
              <a:buNone/>
            </a:pPr>
            <a:endParaRPr lang="en-US" dirty="0">
              <a:gradFill>
                <a:gsLst>
                  <a:gs pos="34000">
                    <a:srgbClr val="EDEDED"/>
                  </a:gs>
                  <a:gs pos="0">
                    <a:srgbClr val="BFBFBF"/>
                  </a:gs>
                  <a:gs pos="100000">
                    <a:srgbClr val="FFFFFF"/>
                  </a:gs>
                </a:gsLst>
                <a:lin ang="4800000" scaled="0"/>
              </a:gradFill>
              <a:ea typeface="+mj-ea"/>
              <a:cs typeface="+mj-cs"/>
            </a:endParaRPr>
          </a:p>
          <a:p>
            <a:endParaRPr kumimoji="0" lang="sv-SE" b="0" i="0" u="none" strike="noStrike" kern="1200" cap="none" spc="0" normalizeH="0" baseline="0" noProof="0" dirty="0">
              <a:ln>
                <a:noFill/>
              </a:ln>
              <a:gradFill>
                <a:gsLst>
                  <a:gs pos="34000">
                    <a:srgbClr val="EDEDED"/>
                  </a:gs>
                  <a:gs pos="0">
                    <a:srgbClr val="BFBFBF"/>
                  </a:gs>
                  <a:gs pos="100000">
                    <a:srgbClr val="FFFFFF"/>
                  </a:gs>
                </a:gsLst>
                <a:lin ang="4800000" scaled="0"/>
              </a:gradFill>
              <a:effectLst/>
              <a:uLnTx/>
              <a:uFillTx/>
              <a:latin typeface="Corbel" panose="020B0503020204020204"/>
              <a:ea typeface="+mj-ea"/>
              <a:cs typeface="+mj-cs"/>
            </a:endParaRPr>
          </a:p>
          <a:p>
            <a:endParaRPr lang="en-US" sz="2000" dirty="0">
              <a:gradFill>
                <a:gsLst>
                  <a:gs pos="34000">
                    <a:srgbClr val="EDEDED"/>
                  </a:gs>
                  <a:gs pos="0">
                    <a:srgbClr val="BFBFBF"/>
                  </a:gs>
                  <a:gs pos="100000">
                    <a:srgbClr val="FFFFFF"/>
                  </a:gs>
                </a:gsLst>
                <a:lin ang="4800000" scaled="0"/>
              </a:gradFill>
            </a:endParaRPr>
          </a:p>
        </p:txBody>
      </p:sp>
      <p:pic>
        <p:nvPicPr>
          <p:cNvPr id="4" name="Picture 3">
            <a:extLst>
              <a:ext uri="{FF2B5EF4-FFF2-40B4-BE49-F238E27FC236}">
                <a16:creationId xmlns:a16="http://schemas.microsoft.com/office/drawing/2014/main" id="{6C7A0B91-C522-486D-AE30-9E9437A027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34531" y="1232341"/>
            <a:ext cx="4854495" cy="4393317"/>
          </a:xfrm>
          <a:prstGeom prst="rect">
            <a:avLst/>
          </a:prstGeom>
        </p:spPr>
      </p:pic>
    </p:spTree>
    <p:extLst>
      <p:ext uri="{BB962C8B-B14F-4D97-AF65-F5344CB8AC3E}">
        <p14:creationId xmlns:p14="http://schemas.microsoft.com/office/powerpoint/2010/main" val="32567692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229 Road Into Distance Cliparts, Stock Vector and Royalty Free Road Into  Distance Illustrations">
            <a:extLst>
              <a:ext uri="{FF2B5EF4-FFF2-40B4-BE49-F238E27FC236}">
                <a16:creationId xmlns:a16="http://schemas.microsoft.com/office/drawing/2014/main" id="{3FF6D2DF-FA1F-47A8-9CB6-EDE422FF932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2"/>
          <a:stretch/>
        </p:blipFill>
        <p:spPr bwMode="auto">
          <a:xfrm>
            <a:off x="7325492" y="386302"/>
            <a:ext cx="4542971" cy="41126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169C59-356A-4EEC-A0FF-5BF45691FC16}"/>
              </a:ext>
            </a:extLst>
          </p:cNvPr>
          <p:cNvSpPr txBox="1"/>
          <p:nvPr/>
        </p:nvSpPr>
        <p:spPr>
          <a:xfrm>
            <a:off x="5827907" y="6101870"/>
            <a:ext cx="7126356"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orbel" panose="020B0503020204020204"/>
                <a:ea typeface="+mn-ea"/>
                <a:cs typeface="+mn-cs"/>
              </a:rPr>
              <a:t>…. sense of urgency AND a sense of hope</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8" name="Graphic 7" descr="Thick eyeglasses">
            <a:extLst>
              <a:ext uri="{FF2B5EF4-FFF2-40B4-BE49-F238E27FC236}">
                <a16:creationId xmlns:a16="http://schemas.microsoft.com/office/drawing/2014/main" id="{27052624-59BD-4F65-BC78-970259F6C6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56891" y="1825806"/>
            <a:ext cx="1796760" cy="616798"/>
          </a:xfrm>
          <a:prstGeom prst="rect">
            <a:avLst/>
          </a:prstGeom>
        </p:spPr>
      </p:pic>
      <p:pic>
        <p:nvPicPr>
          <p:cNvPr id="2050" name="Picture 2" descr="globaldatabase">
            <a:extLst>
              <a:ext uri="{FF2B5EF4-FFF2-40B4-BE49-F238E27FC236}">
                <a16:creationId xmlns:a16="http://schemas.microsoft.com/office/drawing/2014/main" id="{CF490408-0C13-4C1E-A1E7-5DD7687D708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553916" y="3200430"/>
            <a:ext cx="2678407" cy="26784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FDE0E6-4A77-43D4-8AD8-8E1F61A36406}"/>
              </a:ext>
            </a:extLst>
          </p:cNvPr>
          <p:cNvSpPr txBox="1"/>
          <p:nvPr/>
        </p:nvSpPr>
        <p:spPr>
          <a:xfrm>
            <a:off x="414373" y="1146667"/>
            <a:ext cx="5510388" cy="49552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IGS 2023 wanted to…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rPr>
              <a:t>Keep a </a:t>
            </a:r>
            <a:r>
              <a:rPr kumimoji="0" lang="en-GB" sz="2800" b="0" i="0" u="none" strike="noStrike" kern="0" cap="none" spc="100" normalizeH="0" baseline="0" noProof="0" dirty="0">
                <a:ln>
                  <a:noFill/>
                </a:ln>
                <a:solidFill>
                  <a:prstClr val="white"/>
                </a:solidFill>
                <a:effectLst/>
                <a:uLnTx/>
                <a:uFillTx/>
                <a:latin typeface="Corbel" panose="020B0503020204020204" pitchFamily="34" charset="0"/>
                <a:ea typeface="+mn-ea"/>
                <a:cs typeface="+mn-cs"/>
              </a:rPr>
              <a:t>Focus on </a:t>
            </a:r>
            <a:r>
              <a:rPr kumimoji="0" lang="en-GB" sz="2800" b="0" i="1" u="none" strike="noStrike" kern="0" cap="none" spc="100" normalizeH="0" baseline="0" noProof="0" dirty="0">
                <a:ln>
                  <a:noFill/>
                </a:ln>
                <a:solidFill>
                  <a:prstClr val="white"/>
                </a:solidFill>
                <a:effectLst/>
                <a:uLnTx/>
                <a:uFillTx/>
                <a:latin typeface="Corbel" panose="020B0503020204020204" pitchFamily="34" charset="0"/>
                <a:ea typeface="+mn-ea"/>
                <a:cs typeface="+mn-cs"/>
              </a:rPr>
              <a:t>the INTEGRATED perspective </a:t>
            </a:r>
            <a:r>
              <a:rPr kumimoji="0" lang="en-GB" sz="2800" b="0" i="0" u="none" strike="noStrike" kern="0" cap="none" spc="100" normalizeH="0" baseline="0" noProof="0" dirty="0">
                <a:ln>
                  <a:noFill/>
                </a:ln>
                <a:solidFill>
                  <a:prstClr val="white"/>
                </a:solidFill>
                <a:effectLst/>
                <a:uLnTx/>
                <a:uFillTx/>
                <a:latin typeface="Corbel" panose="020B0503020204020204" pitchFamily="34" charset="0"/>
                <a:ea typeface="+mn-ea"/>
                <a:cs typeface="+mn-cs"/>
              </a:rPr>
              <a:t>of SDGs to avoid trade-offs and international </a:t>
            </a:r>
            <a:r>
              <a:rPr kumimoji="0" lang="en-GB" sz="2800" b="0" i="0" u="none" strike="noStrike" kern="0" cap="none" spc="100" normalizeH="0" baseline="0" noProof="0" dirty="0" err="1">
                <a:ln>
                  <a:noFill/>
                </a:ln>
                <a:solidFill>
                  <a:prstClr val="white"/>
                </a:solidFill>
                <a:effectLst/>
                <a:uLnTx/>
                <a:uFillTx/>
                <a:latin typeface="Corbel" panose="020B0503020204020204" pitchFamily="34" charset="0"/>
                <a:ea typeface="+mn-ea"/>
                <a:cs typeface="+mn-cs"/>
              </a:rPr>
              <a:t>spillovers</a:t>
            </a:r>
            <a:endParaRPr kumimoji="0" lang="en-GB" sz="2800" b="0" i="0" u="none" strike="noStrike" kern="0" cap="none" spc="100" normalizeH="0" baseline="0" noProof="0" dirty="0">
              <a:ln>
                <a:noFill/>
              </a:ln>
              <a:solidFill>
                <a:prstClr val="white"/>
              </a:solidFill>
              <a:effectLst/>
              <a:uLnTx/>
              <a:uFillTx/>
              <a:latin typeface="Corbel" panose="020B050302020402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800" b="0" i="0" u="none" strike="noStrike" kern="0" cap="none" spc="100" normalizeH="0" baseline="0" noProof="0" dirty="0">
              <a:ln>
                <a:noFill/>
              </a:ln>
              <a:solidFill>
                <a:prstClr val="white"/>
              </a:solidFill>
              <a:effectLst/>
              <a:uLnTx/>
              <a:uFillTx/>
              <a:latin typeface="Corbel" panose="020B0503020204020204" pitchFamily="34" charset="0"/>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0" cap="none" spc="100" normalizeH="0" baseline="0" noProof="0" dirty="0">
                <a:ln>
                  <a:noFill/>
                </a:ln>
                <a:solidFill>
                  <a:prstClr val="white"/>
                </a:solidFill>
                <a:effectLst/>
                <a:uLnTx/>
                <a:uFillTx/>
                <a:latin typeface="Corbel" panose="020B0503020204020204" pitchFamily="34" charset="0"/>
                <a:ea typeface="+mn-ea"/>
                <a:cs typeface="+mn-cs"/>
              </a:rPr>
              <a:t>Use Theory of Change that could help accelerate actions at key phases.</a:t>
            </a:r>
            <a:br>
              <a:rPr kumimoji="0" lang="en-GB" sz="2800" b="0" i="0" u="none" strike="noStrike" kern="0" cap="none" spc="100" normalizeH="0" baseline="0" noProof="0" dirty="0">
                <a:ln>
                  <a:noFill/>
                </a:ln>
                <a:solidFill>
                  <a:prstClr val="white"/>
                </a:solidFill>
                <a:effectLst/>
                <a:uLnTx/>
                <a:uFillTx/>
                <a:latin typeface="Corbel" panose="020B0503020204020204" pitchFamily="34" charset="0"/>
                <a:ea typeface="+mn-ea"/>
                <a:cs typeface="+mn-cs"/>
              </a:rPr>
            </a:br>
            <a:br>
              <a:rPr kumimoji="0" lang="en-US" sz="1800" b="0" i="1" u="none" strike="noStrike" kern="1200" cap="none" spc="0" normalizeH="0" baseline="0" noProof="0" dirty="0">
                <a:ln>
                  <a:noFill/>
                </a:ln>
                <a:solidFill>
                  <a:prstClr val="white"/>
                </a:solidFill>
                <a:effectLst/>
                <a:uLnTx/>
                <a:uFillTx/>
                <a:latin typeface="Corbel" panose="020B0503020204020204"/>
                <a:ea typeface="+mn-ea"/>
                <a:cs typeface="+mn-cs"/>
              </a:rPr>
            </a:b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2" name="Picture 11">
            <a:extLst>
              <a:ext uri="{FF2B5EF4-FFF2-40B4-BE49-F238E27FC236}">
                <a16:creationId xmlns:a16="http://schemas.microsoft.com/office/drawing/2014/main" id="{8284F5BE-5498-43F8-A34B-E89A4898B33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767620" y="5151770"/>
            <a:ext cx="982369" cy="807807"/>
          </a:xfrm>
          <a:prstGeom prst="rect">
            <a:avLst/>
          </a:prstGeom>
        </p:spPr>
      </p:pic>
    </p:spTree>
    <p:extLst>
      <p:ext uri="{BB962C8B-B14F-4D97-AF65-F5344CB8AC3E}">
        <p14:creationId xmlns:p14="http://schemas.microsoft.com/office/powerpoint/2010/main" val="943973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984BC-74C8-4B88-BE89-DE9660F5F9E6}"/>
              </a:ext>
            </a:extLst>
          </p:cNvPr>
          <p:cNvSpPr>
            <a:spLocks noGrp="1"/>
          </p:cNvSpPr>
          <p:nvPr>
            <p:ph type="title"/>
          </p:nvPr>
        </p:nvSpPr>
        <p:spPr>
          <a:xfrm>
            <a:off x="838200" y="365125"/>
            <a:ext cx="10515600" cy="1325563"/>
          </a:xfrm>
        </p:spPr>
        <p:txBody>
          <a:bodyPr>
            <a:normAutofit/>
          </a:bodyPr>
          <a:lstStyle/>
          <a:p>
            <a:r>
              <a:rPr lang="en-US" sz="3400" dirty="0"/>
              <a:t>Global Sustainable Development DRAFT Report 2023</a:t>
            </a:r>
            <a:br>
              <a:rPr lang="en-US" sz="3400" dirty="0"/>
            </a:br>
            <a:endParaRPr lang="en-US" sz="3400" dirty="0"/>
          </a:p>
        </p:txBody>
      </p:sp>
      <p:sp>
        <p:nvSpPr>
          <p:cNvPr id="3" name="Content Placeholder 2">
            <a:extLst>
              <a:ext uri="{FF2B5EF4-FFF2-40B4-BE49-F238E27FC236}">
                <a16:creationId xmlns:a16="http://schemas.microsoft.com/office/drawing/2014/main" id="{B6C22197-C254-487B-BB62-D8BD215831FE}"/>
              </a:ext>
            </a:extLst>
          </p:cNvPr>
          <p:cNvSpPr>
            <a:spLocks noGrp="1"/>
          </p:cNvSpPr>
          <p:nvPr>
            <p:ph idx="1"/>
          </p:nvPr>
        </p:nvSpPr>
        <p:spPr>
          <a:xfrm>
            <a:off x="632320" y="1982290"/>
            <a:ext cx="7511936" cy="4351338"/>
          </a:xfrm>
        </p:spPr>
        <p:txBody>
          <a:bodyPr>
            <a:normAutofit/>
          </a:bodyPr>
          <a:lstStyle/>
          <a:p>
            <a:pPr marL="0" indent="0">
              <a:buNone/>
            </a:pPr>
            <a:r>
              <a:rPr lang="en-US" sz="3200" dirty="0">
                <a:solidFill>
                  <a:schemeClr val="tx1"/>
                </a:solidFill>
              </a:rPr>
              <a:t>Chapters</a:t>
            </a:r>
          </a:p>
          <a:p>
            <a:pPr marL="0" indent="0">
              <a:buNone/>
            </a:pPr>
            <a:r>
              <a:rPr lang="en-US" sz="3200" dirty="0">
                <a:solidFill>
                  <a:schemeClr val="tx1"/>
                </a:solidFill>
              </a:rPr>
              <a:t> 1: Half-way To 2030 </a:t>
            </a:r>
          </a:p>
          <a:p>
            <a:pPr marL="0" indent="0">
              <a:buNone/>
            </a:pPr>
            <a:r>
              <a:rPr lang="en-US" sz="3200" dirty="0">
                <a:solidFill>
                  <a:schemeClr val="tx1"/>
                </a:solidFill>
              </a:rPr>
              <a:t>2: Framing The Future</a:t>
            </a:r>
          </a:p>
          <a:p>
            <a:pPr marL="0" indent="0">
              <a:buNone/>
            </a:pPr>
            <a:r>
              <a:rPr lang="en-US" sz="3200" dirty="0">
                <a:solidFill>
                  <a:schemeClr val="tx1"/>
                </a:solidFill>
              </a:rPr>
              <a:t>3: Accelerating Transformations to SDGs</a:t>
            </a:r>
          </a:p>
          <a:p>
            <a:pPr marL="0" indent="0">
              <a:buNone/>
            </a:pPr>
            <a:r>
              <a:rPr lang="en-US" sz="3200" i="0" u="none" strike="noStrike" baseline="0" dirty="0">
                <a:solidFill>
                  <a:schemeClr val="tx1"/>
                </a:solidFill>
              </a:rPr>
              <a:t>4: Transformations Through Science</a:t>
            </a:r>
          </a:p>
          <a:p>
            <a:pPr marL="0" indent="0">
              <a:buNone/>
            </a:pPr>
            <a:r>
              <a:rPr lang="en-US" sz="3200" dirty="0">
                <a:solidFill>
                  <a:schemeClr val="tx1"/>
                </a:solidFill>
              </a:rPr>
              <a:t>5: Call To Actions</a:t>
            </a:r>
          </a:p>
        </p:txBody>
      </p:sp>
      <p:pic>
        <p:nvPicPr>
          <p:cNvPr id="12" name="Picture 2" descr="globaldatabase">
            <a:extLst>
              <a:ext uri="{FF2B5EF4-FFF2-40B4-BE49-F238E27FC236}">
                <a16:creationId xmlns:a16="http://schemas.microsoft.com/office/drawing/2014/main" id="{4997C68B-E519-425A-A1F5-F926DF41924B}"/>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922922" y="1924505"/>
            <a:ext cx="3354676" cy="335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73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e xmlns="b93b3ef3-fd6d-409b-ae9b-9412c8ef072b" xsi:nil="true"/>
    <TaxCatchAll xmlns="985ec44e-1bab-4c0b-9df0-6ba128686fc9" xsi:nil="true"/>
    <lcf76f155ced4ddcb4097134ff3c332f xmlns="b93b3ef3-fd6d-409b-ae9b-9412c8ef072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888DD56236544C9AC658F903DD0376" ma:contentTypeVersion="17" ma:contentTypeDescription="Create a new document." ma:contentTypeScope="" ma:versionID="1d66a78748cab6f42ddc5330f7529646">
  <xsd:schema xmlns:xsd="http://www.w3.org/2001/XMLSchema" xmlns:xs="http://www.w3.org/2001/XMLSchema" xmlns:p="http://schemas.microsoft.com/office/2006/metadata/properties" xmlns:ns2="321d047b-1e78-4e5e-8694-0aecd29e63ae" xmlns:ns3="b93b3ef3-fd6d-409b-ae9b-9412c8ef072b" xmlns:ns4="985ec44e-1bab-4c0b-9df0-6ba128686fc9" targetNamespace="http://schemas.microsoft.com/office/2006/metadata/properties" ma:root="true" ma:fieldsID="190a55e666cd8179ef2bddef6b354a89" ns2:_="" ns3:_="" ns4:_="">
    <xsd:import namespace="321d047b-1e78-4e5e-8694-0aecd29e63ae"/>
    <xsd:import namespace="b93b3ef3-fd6d-409b-ae9b-9412c8ef072b"/>
    <xsd:import namespace="985ec44e-1bab-4c0b-9df0-6ba128686fc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AutoKeyPoints" minOccurs="0"/>
                <xsd:element ref="ns3:MediaServiceKeyPoints" minOccurs="0"/>
                <xsd:element ref="ns3:MediaServiceGenerationTime" minOccurs="0"/>
                <xsd:element ref="ns3:MediaServiceEventHashCode" minOccurs="0"/>
                <xsd:element ref="ns3:Date" minOccurs="0"/>
                <xsd:element ref="ns3:MediaLengthInSeconds" minOccurs="0"/>
                <xsd:element ref="ns3: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d047b-1e78-4e5e-8694-0aecd29e63a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3b3ef3-fd6d-409b-ae9b-9412c8ef072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Date" ma:index="20" nillable="true" ma:displayName="Date" ma:format="DateOnly" ma:internalName="Date">
      <xsd:simpleType>
        <xsd:restriction base="dms:DateTime"/>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8175662-8596-484a-92c7-351d01561e2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85ec44e-1bab-4c0b-9df0-6ba128686fc9"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f8fc48e0-d67d-4672-b1b7-c4f714abb31a}" ma:internalName="TaxCatchAll" ma:showField="CatchAllData" ma:web="321d047b-1e78-4e5e-8694-0aecd29e63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2A524A-4D0D-4609-BAA2-E27F8E4F5E10}">
  <ds:schemaRefs>
    <ds:schemaRef ds:uri="http://schemas.microsoft.com/office/2006/documentManagement/types"/>
    <ds:schemaRef ds:uri="985ec44e-1bab-4c0b-9df0-6ba128686fc9"/>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dcmitype/"/>
    <ds:schemaRef ds:uri="321d047b-1e78-4e5e-8694-0aecd29e63ae"/>
    <ds:schemaRef ds:uri="b93b3ef3-fd6d-409b-ae9b-9412c8ef072b"/>
    <ds:schemaRef ds:uri="http://www.w3.org/XML/1998/namespace"/>
    <ds:schemaRef ds:uri="http://purl.org/dc/terms/"/>
  </ds:schemaRefs>
</ds:datastoreItem>
</file>

<file path=customXml/itemProps2.xml><?xml version="1.0" encoding="utf-8"?>
<ds:datastoreItem xmlns:ds="http://schemas.openxmlformats.org/officeDocument/2006/customXml" ds:itemID="{3FEBBF68-D34C-4883-9E89-1534721C0CD3}">
  <ds:schemaRefs>
    <ds:schemaRef ds:uri="321d047b-1e78-4e5e-8694-0aecd29e63ae"/>
    <ds:schemaRef ds:uri="985ec44e-1bab-4c0b-9df0-6ba128686fc9"/>
    <ds:schemaRef ds:uri="b93b3ef3-fd6d-409b-ae9b-9412c8ef07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92B9467-141D-457B-9D56-2D532A280F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5526</TotalTime>
  <Words>2821</Words>
  <Application>Microsoft Macintosh PowerPoint</Application>
  <PresentationFormat>Widescreen</PresentationFormat>
  <Paragraphs>286</Paragraphs>
  <Slides>32</Slides>
  <Notes>12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Calibri</vt:lpstr>
      <vt:lpstr>Calibri Light</vt:lpstr>
      <vt:lpstr>Corbel</vt:lpstr>
      <vt:lpstr>Roboto</vt:lpstr>
      <vt:lpstr>Times New Roman</vt:lpstr>
      <vt:lpstr>Wingdings</vt:lpstr>
      <vt:lpstr>Office Theme</vt:lpstr>
      <vt:lpstr>Depth</vt:lpstr>
      <vt:lpstr>PowerPoint Presentation</vt:lpstr>
      <vt:lpstr>PowerPoint Presentation</vt:lpstr>
      <vt:lpstr>PowerPoint Presentation</vt:lpstr>
      <vt:lpstr>PowerPoint Presentation</vt:lpstr>
      <vt:lpstr> A glance at the 2023 Global Sustainable Development Draft Report     </vt:lpstr>
      <vt:lpstr>PowerPoint Presentation</vt:lpstr>
      <vt:lpstr>CONTEXT</vt:lpstr>
      <vt:lpstr>PowerPoint Presentation</vt:lpstr>
      <vt:lpstr>Global Sustainable Development DRAFT Report 2023 </vt:lpstr>
      <vt:lpstr>Chapter1: HALF-WAY TO 2030 – PROGRESS TOWARDS THE SUSTAINABLE DEVELOPMENT GOALS</vt:lpstr>
      <vt:lpstr>Chapter 2: Framing the future</vt:lpstr>
      <vt:lpstr>SDG action and governance</vt:lpstr>
      <vt:lpstr>Incorporating new scientific knowledge</vt:lpstr>
      <vt:lpstr>Transformative change and key interventions</vt:lpstr>
      <vt:lpstr>Chapter 3: Accelerating Transformations to SDGs </vt:lpstr>
      <vt:lpstr>Examples of s-curves - Technological, social and policy innovations</vt:lpstr>
      <vt:lpstr>Capacities for dynamic transformations</vt:lpstr>
      <vt:lpstr>Capacities for integrated transformations</vt:lpstr>
      <vt:lpstr>4: Transformations Through Science </vt:lpstr>
      <vt:lpstr>PowerPoint Presentation</vt:lpstr>
      <vt:lpstr>PowerPoint Presentation</vt:lpstr>
      <vt:lpstr>Addressing….Global imbalance in research and development</vt:lpstr>
      <vt:lpstr>PowerPoint Presentation</vt:lpstr>
      <vt:lpstr>Trust and Integrity</vt:lpstr>
      <vt:lpstr>Socially robust science may bridge the gap between policy commitment and policy implementation</vt:lpstr>
      <vt:lpstr> Chapter 5: Call to Actions in 5 Themes</vt:lpstr>
      <vt:lpstr>PowerPoint Presentation</vt:lpstr>
      <vt:lpstr>In Closing…… </vt:lpstr>
      <vt:lpstr>Thank you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Ellery Wong</dc:creator>
  <cp:lastModifiedBy>Meng Li</cp:lastModifiedBy>
  <cp:revision>12</cp:revision>
  <dcterms:created xsi:type="dcterms:W3CDTF">2020-06-26T13:02:07Z</dcterms:created>
  <dcterms:modified xsi:type="dcterms:W3CDTF">2023-03-03T17:15:20Z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0x010100F9888DD56236544C9AC658F903DD0376</vt:lpwstr>
  </property>
  <property fmtid="{D5CDD505-2E9C-101B-9397-08002B2CF9AE}" pid="3" name="MediaServiceImageTags">
    <vt:lpwstr/>
  </property>
</Properties>
</file>